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51" r:id="rId2"/>
    <p:sldMasterId id="2147483653" r:id="rId3"/>
  </p:sldMasterIdLst>
  <p:notesMasterIdLst>
    <p:notesMasterId r:id="rId37"/>
  </p:notesMasterIdLst>
  <p:sldIdLst>
    <p:sldId id="256" r:id="rId4"/>
    <p:sldId id="355" r:id="rId5"/>
    <p:sldId id="371" r:id="rId6"/>
    <p:sldId id="370" r:id="rId7"/>
    <p:sldId id="372" r:id="rId8"/>
    <p:sldId id="373" r:id="rId9"/>
    <p:sldId id="374" r:id="rId10"/>
    <p:sldId id="375" r:id="rId11"/>
    <p:sldId id="376" r:id="rId12"/>
    <p:sldId id="377" r:id="rId13"/>
    <p:sldId id="378" r:id="rId14"/>
    <p:sldId id="379" r:id="rId15"/>
    <p:sldId id="381" r:id="rId16"/>
    <p:sldId id="382" r:id="rId17"/>
    <p:sldId id="380" r:id="rId18"/>
    <p:sldId id="383" r:id="rId19"/>
    <p:sldId id="384" r:id="rId20"/>
    <p:sldId id="386" r:id="rId21"/>
    <p:sldId id="389" r:id="rId22"/>
    <p:sldId id="390" r:id="rId23"/>
    <p:sldId id="391" r:id="rId24"/>
    <p:sldId id="392" r:id="rId25"/>
    <p:sldId id="393" r:id="rId26"/>
    <p:sldId id="394" r:id="rId27"/>
    <p:sldId id="395" r:id="rId28"/>
    <p:sldId id="396" r:id="rId29"/>
    <p:sldId id="397" r:id="rId30"/>
    <p:sldId id="398" r:id="rId31"/>
    <p:sldId id="401" r:id="rId32"/>
    <p:sldId id="399" r:id="rId33"/>
    <p:sldId id="400" r:id="rId34"/>
    <p:sldId id="402" r:id="rId35"/>
    <p:sldId id="262" r:id="rId36"/>
  </p:sldIdLst>
  <p:sldSz cx="9144000" cy="5143500" type="screen16x9"/>
  <p:notesSz cx="6858000" cy="9144000"/>
  <p:embeddedFontLst>
    <p:embeddedFont>
      <p:font typeface="Cambria Math" panose="02040503050406030204" pitchFamily="18" charset="0"/>
      <p:regular r:id="rId38"/>
    </p:embeddedFont>
    <p:embeddedFont>
      <p:font typeface="KoPubWorld돋움체 Light" panose="00000300000000000000" pitchFamily="2" charset="-127"/>
      <p:regular r:id="rId39"/>
    </p:embeddedFont>
    <p:embeddedFont>
      <p:font typeface="맑은 고딕" panose="020B0503020000020004" pitchFamily="50" charset="-127"/>
      <p:regular r:id="rId40"/>
      <p:bold r:id="rId4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47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AD3E9"/>
    <a:srgbClr val="A4B4EA"/>
    <a:srgbClr val="98DFBB"/>
    <a:srgbClr val="F8B2A3"/>
    <a:srgbClr val="F5DDCB"/>
    <a:srgbClr val="F7D597"/>
    <a:srgbClr val="F9B4A1"/>
    <a:srgbClr val="FDBD3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500" autoAdjust="0"/>
    <p:restoredTop sz="85412" autoAdjust="0"/>
  </p:normalViewPr>
  <p:slideViewPr>
    <p:cSldViewPr>
      <p:cViewPr varScale="1">
        <p:scale>
          <a:sx n="128" d="100"/>
          <a:sy n="128" d="100"/>
        </p:scale>
        <p:origin x="1314" y="120"/>
      </p:cViewPr>
      <p:guideLst>
        <p:guide orient="horz" pos="1847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font" Target="fonts/font2.fntdata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presProps" Target="pres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viewProps" Target="viewProp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font" Target="fonts/font1.fntdata"/><Relationship Id="rId20" Type="http://schemas.openxmlformats.org/officeDocument/2006/relationships/slide" Target="slides/slide17.xml"/><Relationship Id="rId41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FE4780-4742-4AF7-B9F6-29387D06C872}" type="datetimeFigureOut">
              <a:rPr lang="ko-KR" altLang="en-US" smtClean="0"/>
              <a:t>2021-04-01</a:t>
            </a:fld>
            <a:endParaRPr lang="ko-KR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20E160-F603-41F3-A192-DC95957721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14411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68198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ko-KR" altLang="en-US" b="0" dirty="0">
                <a:latin typeface="+mj-lt"/>
              </a:rPr>
              <a:t>수학적으로 나타내면 </a:t>
            </a:r>
            <a:r>
              <a:rPr lang="en-US" altLang="ko-KR" b="0" dirty="0">
                <a:latin typeface="+mj-lt"/>
              </a:rPr>
              <a:t>2D</a:t>
            </a:r>
            <a:r>
              <a:rPr lang="ko-KR" altLang="en-US" b="0" dirty="0">
                <a:latin typeface="+mj-lt"/>
              </a:rPr>
              <a:t> </a:t>
            </a:r>
            <a:r>
              <a:rPr lang="en-US" altLang="ko-KR" b="0" dirty="0">
                <a:latin typeface="+mj-lt"/>
              </a:rPr>
              <a:t>Affine</a:t>
            </a:r>
            <a:r>
              <a:rPr lang="ko-KR" altLang="en-US" b="0" dirty="0">
                <a:latin typeface="+mj-lt"/>
              </a:rPr>
              <a:t> 변환 </a:t>
            </a:r>
            <a:endParaRPr lang="en-US" altLang="ko-KR" b="0" dirty="0">
              <a:latin typeface="+mj-lt"/>
            </a:endParaRPr>
          </a:p>
          <a:p>
            <a:pPr algn="l"/>
            <a:r>
              <a:rPr lang="en-US" altLang="ko-KR" b="0" dirty="0" err="1">
                <a:latin typeface="+mj-lt"/>
              </a:rPr>
              <a:t>X_s,i</a:t>
            </a:r>
            <a:r>
              <a:rPr lang="ko-KR" altLang="en-US" b="0" dirty="0">
                <a:latin typeface="+mj-lt"/>
              </a:rPr>
              <a:t>와</a:t>
            </a:r>
            <a:r>
              <a:rPr lang="en-US" altLang="ko-KR" b="0" dirty="0" err="1">
                <a:latin typeface="+mj-lt"/>
              </a:rPr>
              <a:t>y_s,i</a:t>
            </a:r>
            <a:r>
              <a:rPr lang="ko-KR" altLang="en-US" b="0" dirty="0">
                <a:latin typeface="+mj-lt"/>
              </a:rPr>
              <a:t>는 변환 전 </a:t>
            </a:r>
            <a:r>
              <a:rPr lang="en-US" altLang="ko-KR" b="0" dirty="0">
                <a:latin typeface="+mj-lt"/>
              </a:rPr>
              <a:t>/ </a:t>
            </a:r>
            <a:r>
              <a:rPr lang="en-US" altLang="ko-KR" b="0" dirty="0" err="1">
                <a:latin typeface="+mj-lt"/>
              </a:rPr>
              <a:t>x_t,i</a:t>
            </a:r>
            <a:r>
              <a:rPr lang="ko-KR" altLang="en-US" b="0" dirty="0">
                <a:latin typeface="+mj-lt"/>
              </a:rPr>
              <a:t>와</a:t>
            </a:r>
            <a:r>
              <a:rPr lang="en-US" altLang="ko-KR" b="0" dirty="0">
                <a:latin typeface="+mj-lt"/>
              </a:rPr>
              <a:t> </a:t>
            </a:r>
            <a:r>
              <a:rPr lang="en-US" altLang="ko-KR" b="0" dirty="0" err="1">
                <a:latin typeface="+mj-lt"/>
              </a:rPr>
              <a:t>y_t,i</a:t>
            </a:r>
            <a:r>
              <a:rPr lang="ko-KR" altLang="en-US" b="0" dirty="0">
                <a:latin typeface="+mj-lt"/>
              </a:rPr>
              <a:t>는</a:t>
            </a:r>
            <a:r>
              <a:rPr lang="en-US" altLang="ko-KR" b="0" dirty="0">
                <a:latin typeface="+mj-lt"/>
              </a:rPr>
              <a:t> </a:t>
            </a:r>
            <a:r>
              <a:rPr lang="ko-KR" altLang="en-US" b="0" dirty="0">
                <a:latin typeface="+mj-lt"/>
              </a:rPr>
              <a:t>변환 후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18068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altLang="ko-KR" b="0" dirty="0">
                <a:latin typeface="+mj-lt"/>
              </a:rPr>
              <a:t>SDTN</a:t>
            </a:r>
            <a:r>
              <a:rPr lang="ko-KR" altLang="en-US" b="0" dirty="0">
                <a:latin typeface="+mj-lt"/>
              </a:rPr>
              <a:t>은 </a:t>
            </a:r>
            <a:r>
              <a:rPr lang="en-US" altLang="ko-KR" b="0" dirty="0">
                <a:latin typeface="+mj-lt"/>
              </a:rPr>
              <a:t>STN</a:t>
            </a:r>
            <a:r>
              <a:rPr lang="ko-KR" altLang="en-US" b="0" dirty="0">
                <a:latin typeface="+mj-lt"/>
              </a:rPr>
              <a:t>의 역함수이므로 위의 식처럼 나타낼 수 있음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99345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altLang="ko-KR" b="0" dirty="0">
                <a:latin typeface="+mj-lt"/>
              </a:rPr>
              <a:t>Human proposal </a:t>
            </a:r>
            <a:r>
              <a:rPr lang="ko-KR" altLang="en-US" b="0" dirty="0">
                <a:latin typeface="+mj-lt"/>
              </a:rPr>
              <a:t>영역 추출 후 정확한 </a:t>
            </a:r>
            <a:r>
              <a:rPr lang="en-US" altLang="ko-KR" b="0" dirty="0">
                <a:latin typeface="+mj-lt"/>
              </a:rPr>
              <a:t>pose estimation</a:t>
            </a:r>
            <a:r>
              <a:rPr lang="ko-KR" altLang="en-US" b="0" dirty="0">
                <a:latin typeface="+mj-lt"/>
              </a:rPr>
              <a:t>을 위해 </a:t>
            </a:r>
            <a:r>
              <a:rPr lang="en-US" altLang="ko-KR" b="0" dirty="0">
                <a:latin typeface="+mj-lt"/>
              </a:rPr>
              <a:t>utilize off-the self SPPE</a:t>
            </a:r>
            <a:r>
              <a:rPr lang="ko-KR" altLang="en-US" b="0" dirty="0">
                <a:latin typeface="+mj-lt"/>
              </a:rPr>
              <a:t> 활용</a:t>
            </a:r>
            <a:endParaRPr lang="en-US" altLang="ko-KR" b="0" dirty="0">
              <a:latin typeface="+mj-lt"/>
            </a:endParaRPr>
          </a:p>
          <a:p>
            <a:pPr algn="l"/>
            <a:r>
              <a:rPr lang="en-US" altLang="ko-KR" b="0" dirty="0">
                <a:latin typeface="+mj-lt"/>
              </a:rPr>
              <a:t>Training</a:t>
            </a:r>
            <a:r>
              <a:rPr lang="ko-KR" altLang="en-US" b="0" dirty="0">
                <a:latin typeface="+mj-lt"/>
              </a:rPr>
              <a:t>에서 </a:t>
            </a:r>
            <a:r>
              <a:rPr lang="en-US" altLang="ko-KR" b="0" dirty="0">
                <a:latin typeface="+mj-lt"/>
              </a:rPr>
              <a:t>SSTN</a:t>
            </a:r>
            <a:r>
              <a:rPr lang="ko-KR" altLang="en-US" b="0" dirty="0">
                <a:latin typeface="+mj-lt"/>
              </a:rPr>
              <a:t>은 </a:t>
            </a:r>
            <a:r>
              <a:rPr lang="en-US" altLang="ko-KR" b="0" dirty="0">
                <a:latin typeface="+mj-lt"/>
              </a:rPr>
              <a:t>SPPE</a:t>
            </a:r>
            <a:r>
              <a:rPr lang="ko-KR" altLang="en-US" b="0" dirty="0">
                <a:latin typeface="+mj-lt"/>
              </a:rPr>
              <a:t>와 함께 미세 조정</a:t>
            </a:r>
            <a:endParaRPr lang="en-US" altLang="ko-KR" b="0" dirty="0">
              <a:latin typeface="+mj-lt"/>
            </a:endParaRPr>
          </a:p>
          <a:p>
            <a:pPr algn="l"/>
            <a:endParaRPr lang="en-US" altLang="ko-KR" b="0" dirty="0">
              <a:latin typeface="+mj-lt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dirty="0">
                <a:effectLst/>
                <a:latin typeface="+mj-lt"/>
                <a:ea typeface="Malgun Gothic" panose="020B0503020000020004" pitchFamily="50" charset="-127"/>
              </a:rPr>
              <a:t>병렬 SPPE </a:t>
            </a:r>
            <a:r>
              <a:rPr lang="ko-KR" altLang="ko-KR" dirty="0" err="1">
                <a:effectLst/>
                <a:latin typeface="+mj-lt"/>
                <a:ea typeface="Malgun Gothic" panose="020B0503020000020004" pitchFamily="50" charset="-127"/>
              </a:rPr>
              <a:t>STN이</a:t>
            </a:r>
            <a:r>
              <a:rPr lang="ko-KR" altLang="ko-KR" dirty="0">
                <a:effectLst/>
                <a:latin typeface="+mj-lt"/>
                <a:ea typeface="Malgun Gothic" panose="020B0503020000020004" pitchFamily="50" charset="-127"/>
              </a:rPr>
              <a:t> 좋은 인간 지배적 영역을 추출하는 데 도움이 되는 병렬 SPPE 분기를 트레이닝 문구에 추가합니다. 이 지점은 원래 </a:t>
            </a:r>
            <a:r>
              <a:rPr lang="ko-KR" altLang="ko-KR" dirty="0" err="1">
                <a:effectLst/>
                <a:latin typeface="+mj-lt"/>
                <a:ea typeface="Malgun Gothic" panose="020B0503020000020004" pitchFamily="50" charset="-127"/>
              </a:rPr>
              <a:t>SPPE와</a:t>
            </a:r>
            <a:r>
              <a:rPr lang="ko-KR" altLang="ko-KR" dirty="0">
                <a:effectLst/>
                <a:latin typeface="+mj-lt"/>
                <a:ea typeface="Malgun Gothic" panose="020B0503020000020004" pitchFamily="50" charset="-127"/>
              </a:rPr>
              <a:t> 동일한 </a:t>
            </a:r>
            <a:r>
              <a:rPr lang="ko-KR" altLang="ko-KR" dirty="0" err="1">
                <a:effectLst/>
                <a:latin typeface="+mj-lt"/>
                <a:ea typeface="Malgun Gothic" panose="020B0503020000020004" pitchFamily="50" charset="-127"/>
              </a:rPr>
              <a:t>STN을</a:t>
            </a:r>
            <a:r>
              <a:rPr lang="ko-KR" altLang="ko-KR" dirty="0">
                <a:effectLst/>
                <a:latin typeface="+mj-lt"/>
                <a:ea typeface="Malgun Gothic" panose="020B0503020000020004" pitchFamily="50" charset="-127"/>
              </a:rPr>
              <a:t> 공유하지만 공간 탈변압기 (SDTN)</a:t>
            </a:r>
            <a:r>
              <a:rPr lang="ko-KR" altLang="ko-KR" dirty="0" err="1">
                <a:effectLst/>
                <a:latin typeface="+mj-lt"/>
                <a:ea typeface="Malgun Gothic" panose="020B0503020000020004" pitchFamily="50" charset="-127"/>
              </a:rPr>
              <a:t>를</a:t>
            </a:r>
            <a:r>
              <a:rPr lang="ko-KR" altLang="ko-KR" dirty="0">
                <a:effectLst/>
                <a:latin typeface="+mj-lt"/>
                <a:ea typeface="Malgun Gothic" panose="020B0503020000020004" pitchFamily="50" charset="-127"/>
              </a:rPr>
              <a:t> 공유합니다.</a:t>
            </a:r>
          </a:p>
          <a:p>
            <a:pPr algn="l"/>
            <a:endParaRPr lang="en-US" altLang="ko-KR" b="0" dirty="0">
              <a:latin typeface="+mj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79807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altLang="ko-KR" b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54147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dirty="0">
                <a:effectLst/>
                <a:ea typeface="Malgun Gothic" panose="020B0503020000020004" pitchFamily="50" charset="-127"/>
              </a:rPr>
              <a:t>병렬 </a:t>
            </a:r>
            <a:r>
              <a:rPr lang="ko-KR" altLang="ko-KR" dirty="0" err="1">
                <a:effectLst/>
                <a:ea typeface="Malgun Gothic" panose="020B0503020000020004" pitchFamily="50" charset="-127"/>
              </a:rPr>
              <a:t>SPPE는</a:t>
            </a:r>
            <a:r>
              <a:rPr lang="ko-KR" altLang="ko-KR" dirty="0">
                <a:effectLst/>
                <a:ea typeface="Malgun Gothic" panose="020B0503020000020004" pitchFamily="50" charset="-127"/>
              </a:rPr>
              <a:t> 항상 메인 </a:t>
            </a:r>
            <a:r>
              <a:rPr lang="ko-KR" altLang="ko-KR" dirty="0" err="1">
                <a:effectLst/>
                <a:ea typeface="Malgun Gothic" panose="020B0503020000020004" pitchFamily="50" charset="-127"/>
              </a:rPr>
              <a:t>브랜치</a:t>
            </a:r>
            <a:r>
              <a:rPr lang="ko-KR" altLang="ko-KR" dirty="0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 dirty="0" err="1">
                <a:effectLst/>
                <a:ea typeface="Malgun Gothic" panose="020B0503020000020004" pitchFamily="50" charset="-127"/>
              </a:rPr>
              <a:t>SPPE의</a:t>
            </a:r>
            <a:r>
              <a:rPr lang="ko-KR" altLang="ko-KR" dirty="0">
                <a:effectLst/>
                <a:ea typeface="Malgun Gothic" panose="020B0503020000020004" pitchFamily="50" charset="-127"/>
              </a:rPr>
              <a:t> 성능에 영향을 주지 않고 </a:t>
            </a:r>
            <a:r>
              <a:rPr lang="ko-KR" altLang="ko-KR" dirty="0" err="1">
                <a:effectLst/>
                <a:ea typeface="Malgun Gothic" panose="020B0503020000020004" pitchFamily="50" charset="-127"/>
              </a:rPr>
              <a:t>STN을</a:t>
            </a:r>
            <a:r>
              <a:rPr lang="ko-KR" altLang="ko-KR" dirty="0">
                <a:effectLst/>
                <a:ea typeface="Malgun Gothic" panose="020B0503020000020004" pitchFamily="50" charset="-127"/>
              </a:rPr>
              <a:t> 밀어 중앙에 위치한 포즈를 생성하기 위해 </a:t>
            </a:r>
            <a:r>
              <a:rPr lang="ko-KR" altLang="ko-KR" dirty="0" err="1">
                <a:effectLst/>
                <a:ea typeface="Malgun Gothic" panose="020B0503020000020004" pitchFamily="50" charset="-127"/>
              </a:rPr>
              <a:t>비중심</a:t>
            </a:r>
            <a:r>
              <a:rPr lang="ko-KR" altLang="ko-KR" dirty="0">
                <a:effectLst/>
                <a:ea typeface="Malgun Gothic" panose="020B0503020000020004" pitchFamily="50" charset="-127"/>
              </a:rPr>
              <a:t> 포즈에 큰 오류를 생성합니다.</a:t>
            </a:r>
          </a:p>
          <a:p>
            <a:pPr algn="l"/>
            <a:endParaRPr lang="en-US" altLang="ko-KR" b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18761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ko-KR" altLang="en-US" b="0" dirty="0">
                <a:latin typeface="+mj-lt"/>
              </a:rPr>
              <a:t>중복을 제거하기 위해서 </a:t>
            </a:r>
            <a:r>
              <a:rPr lang="en-US" altLang="ko-KR" b="0" dirty="0">
                <a:latin typeface="+mj-lt"/>
              </a:rPr>
              <a:t>pose non-maximum suppression(NMS)</a:t>
            </a:r>
            <a:r>
              <a:rPr lang="ko-KR" altLang="en-US" b="0" dirty="0">
                <a:latin typeface="+mj-lt"/>
              </a:rPr>
              <a:t>가 필요</a:t>
            </a:r>
            <a:r>
              <a:rPr lang="en-US" altLang="ko-KR" b="0" dirty="0">
                <a:latin typeface="+mj-lt"/>
              </a:rPr>
              <a:t>.</a:t>
            </a:r>
            <a:r>
              <a:rPr lang="ko-KR" altLang="en-US" b="0" dirty="0">
                <a:latin typeface="+mj-lt"/>
              </a:rPr>
              <a:t> 이 논문에선</a:t>
            </a:r>
            <a:r>
              <a:rPr lang="en-US" altLang="ko-KR" b="0" dirty="0">
                <a:latin typeface="+mj-lt"/>
              </a:rPr>
              <a:t>s Parametric Pose NMS</a:t>
            </a:r>
            <a:r>
              <a:rPr lang="ko-KR" altLang="en-US" b="0" dirty="0">
                <a:latin typeface="+mj-lt"/>
              </a:rPr>
              <a:t>를 제안함</a:t>
            </a:r>
            <a:r>
              <a:rPr lang="en-US" altLang="ko-KR" b="0" dirty="0">
                <a:latin typeface="+mj-lt"/>
              </a:rPr>
              <a:t>, </a:t>
            </a:r>
            <a:r>
              <a:rPr lang="ko-KR" altLang="en-US" b="0" dirty="0">
                <a:latin typeface="+mj-lt"/>
              </a:rPr>
              <a:t>즉 기존의 </a:t>
            </a:r>
            <a:r>
              <a:rPr lang="en-US" altLang="ko-KR" b="0" dirty="0">
                <a:latin typeface="+mj-lt"/>
              </a:rPr>
              <a:t>NMS</a:t>
            </a:r>
            <a:r>
              <a:rPr lang="ko-KR" altLang="en-US" b="0" dirty="0">
                <a:latin typeface="+mj-lt"/>
              </a:rPr>
              <a:t>를 개선 </a:t>
            </a:r>
            <a:r>
              <a:rPr lang="ko-KR" altLang="en-US" b="0" dirty="0" err="1">
                <a:latin typeface="+mj-lt"/>
              </a:rPr>
              <a:t>시킨것</a:t>
            </a:r>
            <a:endParaRPr lang="en-US" altLang="ko-KR" b="0" dirty="0">
              <a:latin typeface="+mj-lt"/>
            </a:endParaRPr>
          </a:p>
          <a:p>
            <a:pPr algn="l"/>
            <a:r>
              <a:rPr lang="el-GR" altLang="ko-KR" b="0" i="0" dirty="0">
                <a:effectLst/>
                <a:latin typeface="+mj-lt"/>
              </a:rPr>
              <a:t>Λ</a:t>
            </a:r>
            <a:r>
              <a:rPr lang="en-US" altLang="ko-KR" b="0" i="0" dirty="0">
                <a:effectLst/>
                <a:latin typeface="+mj-lt"/>
              </a:rPr>
              <a:t> : </a:t>
            </a:r>
            <a:r>
              <a:rPr lang="ko-KR" altLang="en-US" b="0" i="0" dirty="0">
                <a:effectLst/>
                <a:latin typeface="+mj-lt"/>
              </a:rPr>
              <a:t>람다</a:t>
            </a:r>
            <a:endParaRPr lang="en-US" altLang="ko-KR" b="0" i="0" dirty="0">
              <a:effectLst/>
              <a:latin typeface="+mj-lt"/>
            </a:endParaRPr>
          </a:p>
          <a:p>
            <a:pPr algn="l"/>
            <a:r>
              <a:rPr lang="ko-KR" altLang="en-US" b="0" dirty="0">
                <a:latin typeface="+mj-lt"/>
              </a:rPr>
              <a:t>에타</a:t>
            </a:r>
            <a:endParaRPr lang="en-US" altLang="ko-KR" b="0" dirty="0">
              <a:latin typeface="+mj-lt"/>
            </a:endParaRPr>
          </a:p>
          <a:p>
            <a:pPr algn="l"/>
            <a:endParaRPr lang="en-US" altLang="ko-KR" b="0" dirty="0">
              <a:latin typeface="+mj-lt"/>
            </a:endParaRPr>
          </a:p>
          <a:p>
            <a:pPr algn="l"/>
            <a:r>
              <a:rPr lang="ko-KR" altLang="en-US" b="0" dirty="0">
                <a:latin typeface="+mj-lt"/>
              </a:rPr>
              <a:t>수식 해석 </a:t>
            </a:r>
            <a:endParaRPr lang="en-US" altLang="ko-KR" b="0" dirty="0">
              <a:latin typeface="+mj-lt"/>
            </a:endParaRPr>
          </a:p>
          <a:p>
            <a:pPr algn="l"/>
            <a:r>
              <a:rPr lang="en-US" altLang="ko-KR" b="0" dirty="0">
                <a:latin typeface="+mj-lt"/>
              </a:rPr>
              <a:t>Pose similarity d</a:t>
            </a:r>
            <a:r>
              <a:rPr lang="ko-KR" altLang="en-US" b="0" dirty="0">
                <a:latin typeface="+mj-lt"/>
              </a:rPr>
              <a:t>가 </a:t>
            </a:r>
            <a:r>
              <a:rPr lang="en-US" altLang="ko-KR" b="0" dirty="0">
                <a:latin typeface="+mj-lt"/>
              </a:rPr>
              <a:t>threshold </a:t>
            </a:r>
            <a:r>
              <a:rPr lang="ko-KR" altLang="en-US" b="0" dirty="0">
                <a:latin typeface="+mj-lt"/>
              </a:rPr>
              <a:t>에타보다 작은 경우 </a:t>
            </a:r>
            <a:r>
              <a:rPr lang="en-US" altLang="ko-KR" b="0" dirty="0">
                <a:latin typeface="+mj-lt"/>
              </a:rPr>
              <a:t>redundant </a:t>
            </a:r>
            <a:r>
              <a:rPr lang="ko-KR" altLang="en-US" b="0" dirty="0">
                <a:latin typeface="+mj-lt"/>
              </a:rPr>
              <a:t>이므로 </a:t>
            </a:r>
            <a:r>
              <a:rPr lang="en-US" altLang="ko-KR" b="0" dirty="0">
                <a:latin typeface="+mj-lt"/>
              </a:rPr>
              <a:t>NMS</a:t>
            </a:r>
            <a:r>
              <a:rPr lang="ko-KR" altLang="en-US" b="0" dirty="0">
                <a:latin typeface="+mj-lt"/>
              </a:rPr>
              <a:t>로 삭제</a:t>
            </a:r>
            <a:endParaRPr lang="en-US" altLang="ko-KR" b="0" dirty="0">
              <a:latin typeface="+mj-lt"/>
            </a:endParaRPr>
          </a:p>
          <a:p>
            <a:pPr algn="l"/>
            <a:r>
              <a:rPr lang="en-US" altLang="ko-KR" b="0" dirty="0">
                <a:latin typeface="+mj-lt"/>
              </a:rPr>
              <a:t>Pose similarity</a:t>
            </a:r>
            <a:r>
              <a:rPr lang="ko-KR" altLang="en-US" b="0" dirty="0">
                <a:latin typeface="+mj-lt"/>
              </a:rPr>
              <a:t>는 </a:t>
            </a:r>
            <a:r>
              <a:rPr lang="en-US" altLang="ko-KR" b="0" dirty="0">
                <a:latin typeface="+mj-lt"/>
              </a:rPr>
              <a:t>pose distance </a:t>
            </a:r>
            <a:r>
              <a:rPr lang="ko-KR" altLang="en-US" b="0" dirty="0">
                <a:latin typeface="+mj-lt"/>
              </a:rPr>
              <a:t>와 </a:t>
            </a:r>
            <a:r>
              <a:rPr lang="en-US" altLang="ko-KR" b="0" dirty="0">
                <a:latin typeface="+mj-lt"/>
              </a:rPr>
              <a:t>spatial distance metric</a:t>
            </a:r>
            <a:r>
              <a:rPr lang="ko-KR" altLang="en-US" b="0" dirty="0">
                <a:latin typeface="+mj-lt"/>
              </a:rPr>
              <a:t>을 같이 사용</a:t>
            </a:r>
            <a:endParaRPr lang="en-US" altLang="ko-KR" b="0" dirty="0">
              <a:latin typeface="+mj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41553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ko-KR" altLang="ko-KR" dirty="0" err="1">
                <a:effectLst/>
                <a:ea typeface="Malgun Gothic" panose="020B0503020000020004" pitchFamily="50" charset="-127"/>
              </a:rPr>
              <a:t>탄드</a:t>
            </a:r>
            <a:r>
              <a:rPr lang="ko-KR" altLang="ko-KR" dirty="0">
                <a:effectLst/>
                <a:ea typeface="Malgun Gothic" panose="020B0503020000020004" pitchFamily="50" charset="-127"/>
              </a:rPr>
              <a:t> 동작은 자신감이 낮은 점수로 포즈를 필터링합니다. 두 개의 해당 조인트 모두 높은 신뢰도 점수를 가지면 출력이 1에 가깝습니다. 이 거리는 포즈 간에 일치하는 조인트 수를 부드럽게 계산합니다.</a:t>
            </a:r>
            <a:endParaRPr lang="en-US" altLang="ko-KR" dirty="0">
              <a:effectLst/>
              <a:ea typeface="Malgun Gothic" panose="020B0503020000020004" pitchFamily="50" charset="-127"/>
            </a:endParaRPr>
          </a:p>
          <a:p>
            <a:pPr algn="l"/>
            <a:endParaRPr lang="en-US" altLang="ko-KR" b="0" dirty="0">
              <a:effectLst/>
              <a:ea typeface="Malgun Gothic" panose="020B0503020000020004" pitchFamily="50" charset="-127"/>
            </a:endParaRPr>
          </a:p>
          <a:p>
            <a:pPr algn="l"/>
            <a:endParaRPr lang="en-US" altLang="ko-KR" b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43843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altLang="ko-KR" b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484592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altLang="ko-KR" b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28269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altLang="ko-KR" b="0" i="0" dirty="0">
                <a:effectLst/>
                <a:latin typeface="+mj-lt"/>
              </a:rPr>
              <a:t>first step </a:t>
            </a:r>
            <a:r>
              <a:rPr lang="ko-KR" altLang="en-US" b="0" i="0" dirty="0">
                <a:effectLst/>
                <a:latin typeface="+mj-lt"/>
              </a:rPr>
              <a:t>에서 사용할 </a:t>
            </a:r>
            <a:r>
              <a:rPr lang="en-US" altLang="ko-KR" b="0" i="0" dirty="0">
                <a:effectLst/>
                <a:latin typeface="+mj-lt"/>
              </a:rPr>
              <a:t>human detector </a:t>
            </a:r>
            <a:r>
              <a:rPr lang="ko-KR" altLang="en-US" b="0" i="0" dirty="0">
                <a:effectLst/>
                <a:latin typeface="+mj-lt"/>
              </a:rPr>
              <a:t>로는 </a:t>
            </a:r>
            <a:r>
              <a:rPr lang="en-US" altLang="ko-KR" b="0" i="0" dirty="0">
                <a:effectLst/>
                <a:latin typeface="+mj-lt"/>
              </a:rPr>
              <a:t>VGG-based SSD-512 </a:t>
            </a:r>
            <a:r>
              <a:rPr lang="ko-KR" altLang="en-US" b="0" i="0" dirty="0">
                <a:effectLst/>
                <a:latin typeface="+mj-lt"/>
              </a:rPr>
              <a:t>를 선택하였다</a:t>
            </a:r>
            <a:r>
              <a:rPr lang="en-US" altLang="ko-KR" b="0" i="0" dirty="0">
                <a:effectLst/>
                <a:latin typeface="+mj-lt"/>
              </a:rPr>
              <a:t>.</a:t>
            </a:r>
            <a:br>
              <a:rPr lang="ko-KR" altLang="en-US" dirty="0">
                <a:latin typeface="+mj-lt"/>
              </a:rPr>
            </a:br>
            <a:r>
              <a:rPr lang="en-US" altLang="ko-KR" b="0" i="0" dirty="0">
                <a:effectLst/>
                <a:latin typeface="+mj-lt"/>
              </a:rPr>
              <a:t>SPPE(Single-Person Pose Estimator) </a:t>
            </a:r>
            <a:r>
              <a:rPr lang="ko-KR" altLang="en-US" b="0" i="0" dirty="0">
                <a:effectLst/>
                <a:latin typeface="+mj-lt"/>
              </a:rPr>
              <a:t>는 </a:t>
            </a:r>
            <a:r>
              <a:rPr lang="en-US" altLang="ko-KR" b="0" i="0" dirty="0" err="1">
                <a:effectLst/>
                <a:latin typeface="+mj-lt"/>
              </a:rPr>
              <a:t>stacket</a:t>
            </a:r>
            <a:r>
              <a:rPr lang="en-US" altLang="ko-KR" b="0" i="0" dirty="0">
                <a:effectLst/>
                <a:latin typeface="+mj-lt"/>
              </a:rPr>
              <a:t>-Hourglass </a:t>
            </a:r>
            <a:r>
              <a:rPr lang="ko-KR" altLang="en-US" b="0" i="0" dirty="0">
                <a:effectLst/>
                <a:latin typeface="+mj-lt"/>
              </a:rPr>
              <a:t>를 이용하였으며 </a:t>
            </a:r>
            <a:r>
              <a:rPr lang="en-US" altLang="ko-KR" b="0" i="0" dirty="0">
                <a:effectLst/>
                <a:latin typeface="+mj-lt"/>
              </a:rPr>
              <a:t>Parallel SPPE </a:t>
            </a:r>
            <a:r>
              <a:rPr lang="ko-KR" altLang="en-US" b="0" i="0" dirty="0">
                <a:effectLst/>
                <a:latin typeface="+mj-lt"/>
              </a:rPr>
              <a:t>역시 마찬가지이다</a:t>
            </a:r>
            <a:r>
              <a:rPr lang="en-US" altLang="ko-KR" b="0" i="0" dirty="0">
                <a:effectLst/>
                <a:latin typeface="+mj-lt"/>
              </a:rPr>
              <a:t>. </a:t>
            </a:r>
            <a:r>
              <a:rPr lang="ko-KR" altLang="en-US" b="0" i="0" dirty="0">
                <a:effectLst/>
                <a:latin typeface="+mj-lt"/>
              </a:rPr>
              <a:t>이 때 </a:t>
            </a:r>
            <a:r>
              <a:rPr lang="en-US" altLang="ko-KR" b="0" i="0" dirty="0">
                <a:effectLst/>
                <a:latin typeface="+mj-lt"/>
              </a:rPr>
              <a:t>stack </a:t>
            </a:r>
            <a:r>
              <a:rPr lang="ko-KR" altLang="en-US" b="0" i="0" dirty="0">
                <a:effectLst/>
                <a:latin typeface="+mj-lt"/>
              </a:rPr>
              <a:t>의 개수는 </a:t>
            </a:r>
            <a:r>
              <a:rPr lang="en-US" altLang="ko-KR" b="0" i="0" dirty="0">
                <a:effectLst/>
                <a:latin typeface="+mj-lt"/>
              </a:rPr>
              <a:t>4</a:t>
            </a:r>
            <a:r>
              <a:rPr lang="ko-KR" altLang="en-US" b="0" i="0" dirty="0">
                <a:effectLst/>
                <a:latin typeface="+mj-lt"/>
              </a:rPr>
              <a:t>이다</a:t>
            </a:r>
            <a:r>
              <a:rPr lang="en-US" altLang="ko-KR" b="0" i="0" dirty="0">
                <a:effectLst/>
                <a:latin typeface="+mj-lt"/>
              </a:rPr>
              <a:t>.</a:t>
            </a:r>
            <a:br>
              <a:rPr lang="ko-KR" altLang="en-US" dirty="0">
                <a:latin typeface="+mj-lt"/>
              </a:rPr>
            </a:br>
            <a:r>
              <a:rPr lang="en-US" altLang="ko-KR" b="0" i="0" dirty="0">
                <a:effectLst/>
                <a:latin typeface="+mj-lt"/>
              </a:rPr>
              <a:t>STN </a:t>
            </a:r>
            <a:r>
              <a:rPr lang="ko-KR" altLang="en-US" b="0" i="0" dirty="0">
                <a:effectLst/>
                <a:latin typeface="+mj-lt"/>
              </a:rPr>
              <a:t>의 경우는 </a:t>
            </a:r>
            <a:r>
              <a:rPr lang="en-US" altLang="ko-KR" b="0" i="0" dirty="0">
                <a:effectLst/>
                <a:latin typeface="+mj-lt"/>
              </a:rPr>
              <a:t>ResNet-18 </a:t>
            </a:r>
            <a:r>
              <a:rPr lang="ko-KR" altLang="en-US" b="0" i="0" dirty="0">
                <a:effectLst/>
                <a:latin typeface="+mj-lt"/>
              </a:rPr>
              <a:t>을 사용하게 되었다</a:t>
            </a:r>
            <a:r>
              <a:rPr lang="en-US" altLang="ko-KR" b="0" i="0" dirty="0">
                <a:effectLst/>
                <a:latin typeface="+mj-lt"/>
              </a:rPr>
              <a:t>.</a:t>
            </a:r>
            <a:endParaRPr lang="en-US" altLang="ko-KR" b="0" dirty="0">
              <a:latin typeface="+mj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43165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altLang="ko-KR" b="0" dirty="0"/>
              <a:t>2 step</a:t>
            </a:r>
            <a:r>
              <a:rPr lang="ko-KR" altLang="en-US" b="0" dirty="0"/>
              <a:t> </a:t>
            </a:r>
            <a:r>
              <a:rPr lang="en-US" altLang="ko-KR" b="0" dirty="0"/>
              <a:t>frame work : Top-down </a:t>
            </a:r>
            <a:r>
              <a:rPr lang="ko-KR" altLang="en-US" b="0" dirty="0"/>
              <a:t>방식이라고 함</a:t>
            </a:r>
            <a:endParaRPr lang="en-US" altLang="ko-KR" b="0" dirty="0"/>
          </a:p>
          <a:p>
            <a:pPr algn="l"/>
            <a:r>
              <a:rPr lang="ko-KR" altLang="en-US" b="0" dirty="0"/>
              <a:t>이러한 </a:t>
            </a:r>
            <a:r>
              <a:rPr lang="en-US" altLang="ko-KR" b="0" dirty="0"/>
              <a:t>top down</a:t>
            </a:r>
            <a:r>
              <a:rPr lang="ko-KR" altLang="en-US" b="0" dirty="0"/>
              <a:t>에서는 문제가 발생 </a:t>
            </a:r>
            <a:r>
              <a:rPr lang="en-US" altLang="ko-KR" b="0" dirty="0"/>
              <a:t>-&gt; localization error?</a:t>
            </a:r>
            <a:r>
              <a:rPr lang="ko-KR" altLang="en-US" b="0" dirty="0"/>
              <a:t>를 얘기하는 듯</a:t>
            </a:r>
            <a:endParaRPr lang="en-US" altLang="ko-KR" b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961575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altLang="ko-KR" b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938028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ko-KR" altLang="en-US" b="0" i="0" dirty="0">
                <a:effectLst/>
                <a:latin typeface="+mj-lt"/>
              </a:rPr>
              <a:t>그 결과 준수하게 성능이 올라가는 것을 </a:t>
            </a:r>
            <a:r>
              <a:rPr lang="en-US" altLang="ko-KR" b="0" i="0" dirty="0">
                <a:effectLst/>
                <a:latin typeface="+mj-lt"/>
              </a:rPr>
              <a:t>MPII dataset </a:t>
            </a:r>
            <a:r>
              <a:rPr lang="ko-KR" altLang="en-US" b="0" i="0" dirty="0">
                <a:effectLst/>
                <a:latin typeface="+mj-lt"/>
              </a:rPr>
              <a:t>에서 확인할 수 있었다</a:t>
            </a:r>
            <a:r>
              <a:rPr lang="en-US" altLang="ko-KR" b="0" i="0" dirty="0">
                <a:effectLst/>
                <a:latin typeface="+mj-lt"/>
              </a:rPr>
              <a:t>.</a:t>
            </a:r>
            <a:br>
              <a:rPr lang="en-US" altLang="ko-KR" b="0" i="0" dirty="0">
                <a:effectLst/>
                <a:latin typeface="+mj-lt"/>
              </a:rPr>
            </a:br>
            <a:r>
              <a:rPr lang="ko-KR" altLang="en-US" b="0" i="0" dirty="0">
                <a:effectLst/>
                <a:latin typeface="+mj-lt"/>
              </a:rPr>
              <a:t>특히 다른 모델들이 잘 추정하지 못하던 조금 특수한 부위</a:t>
            </a:r>
            <a:r>
              <a:rPr lang="en-US" altLang="ko-KR" b="0" i="0" dirty="0">
                <a:effectLst/>
                <a:latin typeface="+mj-lt"/>
              </a:rPr>
              <a:t>(</a:t>
            </a:r>
            <a:r>
              <a:rPr lang="ko-KR" altLang="en-US" b="0" i="0" dirty="0">
                <a:effectLst/>
                <a:latin typeface="+mj-lt"/>
              </a:rPr>
              <a:t>손목</a:t>
            </a:r>
            <a:r>
              <a:rPr lang="en-US" altLang="ko-KR" b="0" i="0" dirty="0">
                <a:effectLst/>
                <a:latin typeface="+mj-lt"/>
              </a:rPr>
              <a:t>, </a:t>
            </a:r>
            <a:r>
              <a:rPr lang="ko-KR" altLang="en-US" b="0" i="0" dirty="0">
                <a:effectLst/>
                <a:latin typeface="+mj-lt"/>
              </a:rPr>
              <a:t>팔꿈치</a:t>
            </a:r>
            <a:r>
              <a:rPr lang="en-US" altLang="ko-KR" b="0" i="0" dirty="0">
                <a:effectLst/>
                <a:latin typeface="+mj-lt"/>
              </a:rPr>
              <a:t>, </a:t>
            </a:r>
            <a:r>
              <a:rPr lang="ko-KR" altLang="en-US" b="0" i="0" dirty="0">
                <a:effectLst/>
                <a:latin typeface="+mj-lt"/>
              </a:rPr>
              <a:t>발목</a:t>
            </a:r>
            <a:r>
              <a:rPr lang="en-US" altLang="ko-KR" b="0" i="0" dirty="0">
                <a:effectLst/>
                <a:latin typeface="+mj-lt"/>
              </a:rPr>
              <a:t>, </a:t>
            </a:r>
            <a:r>
              <a:rPr lang="ko-KR" altLang="en-US" b="0" i="0" dirty="0">
                <a:effectLst/>
                <a:latin typeface="+mj-lt"/>
              </a:rPr>
              <a:t>무릎 등</a:t>
            </a:r>
            <a:r>
              <a:rPr lang="en-US" altLang="ko-KR" b="0" i="0" dirty="0">
                <a:effectLst/>
                <a:latin typeface="+mj-lt"/>
              </a:rPr>
              <a:t>)</a:t>
            </a:r>
            <a:r>
              <a:rPr lang="ko-KR" altLang="en-US" b="0" i="0" dirty="0">
                <a:effectLst/>
                <a:latin typeface="+mj-lt"/>
              </a:rPr>
              <a:t>에 대한 성능은 평균적으로 </a:t>
            </a:r>
            <a:r>
              <a:rPr lang="en-US" altLang="ko-KR" b="0" i="0" dirty="0">
                <a:effectLst/>
                <a:latin typeface="+mj-lt"/>
              </a:rPr>
              <a:t>72mAP </a:t>
            </a:r>
            <a:r>
              <a:rPr lang="ko-KR" altLang="en-US" b="0" i="0" dirty="0">
                <a:effectLst/>
                <a:latin typeface="+mj-lt"/>
              </a:rPr>
              <a:t>를 나타냈는데</a:t>
            </a:r>
            <a:r>
              <a:rPr lang="en-US" altLang="ko-KR" b="0" i="0" dirty="0">
                <a:effectLst/>
                <a:latin typeface="+mj-lt"/>
              </a:rPr>
              <a:t>, </a:t>
            </a:r>
            <a:r>
              <a:rPr lang="ko-KR" altLang="en-US" b="0" i="0" dirty="0">
                <a:effectLst/>
                <a:latin typeface="+mj-lt"/>
              </a:rPr>
              <a:t>이는 다른 </a:t>
            </a:r>
            <a:r>
              <a:rPr lang="en-US" altLang="ko-KR" b="0" i="0" dirty="0">
                <a:effectLst/>
                <a:latin typeface="+mj-lt"/>
              </a:rPr>
              <a:t>state-of-the-art </a:t>
            </a:r>
            <a:r>
              <a:rPr lang="ko-KR" altLang="en-US" b="0" i="0" dirty="0">
                <a:effectLst/>
                <a:latin typeface="+mj-lt"/>
              </a:rPr>
              <a:t>모델보다 </a:t>
            </a:r>
            <a:r>
              <a:rPr lang="en-US" altLang="ko-KR" b="0" i="0" dirty="0">
                <a:effectLst/>
                <a:latin typeface="+mj-lt"/>
              </a:rPr>
              <a:t>3.3% </a:t>
            </a:r>
            <a:r>
              <a:rPr lang="ko-KR" altLang="en-US" b="0" i="0" dirty="0">
                <a:effectLst/>
                <a:latin typeface="+mj-lt"/>
              </a:rPr>
              <a:t>높은 수치이다</a:t>
            </a:r>
            <a:r>
              <a:rPr lang="en-US" altLang="ko-KR" b="0" i="0" dirty="0">
                <a:effectLst/>
                <a:latin typeface="+mj-lt"/>
              </a:rPr>
              <a:t>.</a:t>
            </a:r>
          </a:p>
          <a:p>
            <a:pPr algn="l"/>
            <a:r>
              <a:rPr lang="ko-KR" altLang="en-US" b="0" i="0" dirty="0">
                <a:effectLst/>
                <a:latin typeface="+mj-lt"/>
              </a:rPr>
              <a:t>강화된 버전으로는 </a:t>
            </a:r>
            <a:r>
              <a:rPr lang="en-US" altLang="ko-KR" b="0" i="0" dirty="0">
                <a:effectLst/>
                <a:latin typeface="+mj-lt"/>
              </a:rPr>
              <a:t>82.1mAP </a:t>
            </a:r>
            <a:r>
              <a:rPr lang="ko-KR" altLang="en-US" b="0" i="0" dirty="0">
                <a:effectLst/>
                <a:latin typeface="+mj-lt"/>
              </a:rPr>
              <a:t>까지도 달성하는 것을 확인할 수 있었다</a:t>
            </a:r>
            <a:r>
              <a:rPr lang="en-US" altLang="ko-KR" b="0" i="0" dirty="0">
                <a:effectLst/>
                <a:latin typeface="+mj-lt"/>
              </a:rPr>
              <a:t>.</a:t>
            </a:r>
          </a:p>
          <a:p>
            <a:pPr algn="l"/>
            <a:r>
              <a:rPr lang="ko-KR" altLang="en-US" b="0" i="0" dirty="0">
                <a:effectLst/>
                <a:latin typeface="+mj-lt"/>
              </a:rPr>
              <a:t>그리고 </a:t>
            </a:r>
            <a:r>
              <a:rPr lang="en-US" altLang="ko-KR" b="0" i="0" dirty="0">
                <a:effectLst/>
                <a:latin typeface="+mj-lt"/>
              </a:rPr>
              <a:t>MSCOCO dataset </a:t>
            </a:r>
            <a:r>
              <a:rPr lang="ko-KR" altLang="en-US" b="0" i="0" dirty="0">
                <a:effectLst/>
                <a:latin typeface="+mj-lt"/>
              </a:rPr>
              <a:t>에서도 </a:t>
            </a:r>
            <a:r>
              <a:rPr lang="en-US" altLang="ko-KR" b="0" i="0" dirty="0">
                <a:effectLst/>
                <a:latin typeface="+mj-lt"/>
              </a:rPr>
              <a:t>78.6mAP </a:t>
            </a:r>
            <a:r>
              <a:rPr lang="ko-KR" altLang="en-US" b="0" i="0" dirty="0">
                <a:effectLst/>
                <a:latin typeface="+mj-lt"/>
              </a:rPr>
              <a:t>를 달성하는 것으로써 </a:t>
            </a:r>
            <a:r>
              <a:rPr lang="en-US" altLang="ko-KR" b="0" i="0" dirty="0">
                <a:effectLst/>
                <a:latin typeface="+mj-lt"/>
              </a:rPr>
              <a:t>state-of-the-art </a:t>
            </a:r>
            <a:r>
              <a:rPr lang="en-US" altLang="ko-KR" b="0" i="0" dirty="0" err="1">
                <a:effectLst/>
                <a:latin typeface="+mj-lt"/>
              </a:rPr>
              <a:t>perfomance</a:t>
            </a:r>
            <a:r>
              <a:rPr lang="en-US" altLang="ko-KR" b="0" i="0" dirty="0">
                <a:effectLst/>
                <a:latin typeface="+mj-lt"/>
              </a:rPr>
              <a:t> </a:t>
            </a:r>
            <a:r>
              <a:rPr lang="ko-KR" altLang="en-US" b="0" i="0" dirty="0">
                <a:effectLst/>
                <a:latin typeface="+mj-lt"/>
              </a:rPr>
              <a:t>를 갱신할 수 있었고</a:t>
            </a:r>
            <a:r>
              <a:rPr lang="en-US" altLang="ko-KR" b="0" i="0" dirty="0">
                <a:effectLst/>
                <a:latin typeface="+mj-lt"/>
              </a:rPr>
              <a:t>, </a:t>
            </a:r>
            <a:r>
              <a:rPr lang="ko-KR" altLang="en-US" b="0" i="0" dirty="0">
                <a:effectLst/>
                <a:latin typeface="+mj-lt"/>
              </a:rPr>
              <a:t>별 다른 튜닝을 하지 않았음에도 이러한 성능이 나온 것을 </a:t>
            </a:r>
            <a:r>
              <a:rPr lang="ko-KR" altLang="en-US" b="0" i="0" dirty="0" err="1">
                <a:effectLst/>
                <a:latin typeface="+mj-lt"/>
              </a:rPr>
              <a:t>미루어보았을</a:t>
            </a:r>
            <a:r>
              <a:rPr lang="ko-KR" altLang="en-US" b="0" i="0" dirty="0">
                <a:effectLst/>
                <a:latin typeface="+mj-lt"/>
              </a:rPr>
              <a:t> 때 더 나아갈 수 있으리라 판단된다</a:t>
            </a:r>
            <a:r>
              <a:rPr lang="en-US" altLang="ko-KR" b="0" i="0" dirty="0">
                <a:effectLst/>
                <a:latin typeface="+mj-lt"/>
              </a:rPr>
              <a:t>.</a:t>
            </a:r>
          </a:p>
          <a:p>
            <a:pPr algn="l"/>
            <a:r>
              <a:rPr lang="en-US" altLang="ko-KR" b="0" dirty="0">
                <a:latin typeface="+mj-lt"/>
              </a:rPr>
              <a:t>Wrist : </a:t>
            </a:r>
            <a:r>
              <a:rPr lang="ko-KR" altLang="en-US" b="0" dirty="0">
                <a:latin typeface="+mj-lt"/>
              </a:rPr>
              <a:t>손목</a:t>
            </a:r>
            <a:endParaRPr lang="en-US" altLang="ko-KR" b="0" dirty="0">
              <a:latin typeface="+mj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131759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altLang="ko-KR" b="0" dirty="0">
              <a:latin typeface="+mj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352194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ko-KR" altLang="en-US" b="0" i="0" dirty="0">
                <a:effectLst/>
                <a:latin typeface="+mj-lt"/>
              </a:rPr>
              <a:t>그러나 위와 같이 제대로 추정하지 못하는 케이스들이 존재했다</a:t>
            </a:r>
            <a:r>
              <a:rPr lang="en-US" altLang="ko-KR" b="0" i="0" dirty="0">
                <a:effectLst/>
                <a:latin typeface="+mj-lt"/>
              </a:rPr>
              <a:t>.</a:t>
            </a:r>
          </a:p>
          <a:p>
            <a:pPr algn="l">
              <a:buFont typeface="+mj-lt"/>
              <a:buAutoNum type="arabicPeriod"/>
            </a:pPr>
            <a:r>
              <a:rPr lang="ko-KR" altLang="en-US" b="0" i="0" dirty="0">
                <a:effectLst/>
                <a:latin typeface="+mj-lt"/>
              </a:rPr>
              <a:t>드물게 취해지는 자세</a:t>
            </a:r>
            <a:r>
              <a:rPr lang="en-US" altLang="ko-KR" b="0" i="0" dirty="0">
                <a:effectLst/>
                <a:latin typeface="+mj-lt"/>
              </a:rPr>
              <a:t>(</a:t>
            </a:r>
            <a:r>
              <a:rPr lang="ko-KR" altLang="en-US" b="0" i="0" dirty="0">
                <a:effectLst/>
                <a:latin typeface="+mj-lt"/>
              </a:rPr>
              <a:t>사람 둘이서 시계</a:t>
            </a:r>
            <a:r>
              <a:rPr lang="en-US" altLang="ko-KR" b="0" i="0" dirty="0">
                <a:effectLst/>
                <a:latin typeface="+mj-lt"/>
              </a:rPr>
              <a:t>?</a:t>
            </a:r>
            <a:r>
              <a:rPr lang="ko-KR" altLang="en-US" b="0" i="0" dirty="0">
                <a:effectLst/>
                <a:latin typeface="+mj-lt"/>
              </a:rPr>
              <a:t>를 표현</a:t>
            </a:r>
            <a:r>
              <a:rPr lang="en-US" altLang="ko-KR" b="0" i="0" dirty="0">
                <a:effectLst/>
                <a:latin typeface="+mj-lt"/>
              </a:rPr>
              <a:t>)</a:t>
            </a:r>
          </a:p>
          <a:p>
            <a:pPr algn="l">
              <a:buFont typeface="+mj-lt"/>
              <a:buAutoNum type="arabicPeriod"/>
            </a:pPr>
            <a:r>
              <a:rPr lang="ko-KR" altLang="en-US" b="0" i="0" dirty="0">
                <a:effectLst/>
                <a:latin typeface="+mj-lt"/>
              </a:rPr>
              <a:t>오른쪽 두 사람이 너무 많이 </a:t>
            </a:r>
            <a:r>
              <a:rPr lang="ko-KR" altLang="en-US" b="0" i="0" dirty="0" err="1">
                <a:effectLst/>
                <a:latin typeface="+mj-lt"/>
              </a:rPr>
              <a:t>겹쳐져있음</a:t>
            </a:r>
            <a:endParaRPr lang="ko-KR" altLang="en-US" b="0" i="0" dirty="0">
              <a:effectLst/>
              <a:latin typeface="+mj-lt"/>
            </a:endParaRPr>
          </a:p>
          <a:p>
            <a:pPr algn="l">
              <a:buFont typeface="+mj-lt"/>
              <a:buAutoNum type="arabicPeriod"/>
            </a:pPr>
            <a:r>
              <a:rPr lang="ko-KR" altLang="en-US" b="0" i="0" dirty="0">
                <a:effectLst/>
                <a:latin typeface="+mj-lt"/>
              </a:rPr>
              <a:t>중간의 노란 옷을 입은 사람이 </a:t>
            </a:r>
            <a:r>
              <a:rPr lang="en-US" altLang="ko-KR" b="0" i="0" dirty="0">
                <a:effectLst/>
                <a:latin typeface="+mj-lt"/>
              </a:rPr>
              <a:t>human detector </a:t>
            </a:r>
            <a:r>
              <a:rPr lang="ko-KR" altLang="en-US" b="0" i="0" dirty="0">
                <a:effectLst/>
                <a:latin typeface="+mj-lt"/>
              </a:rPr>
              <a:t>로부터 검출되지 않음</a:t>
            </a:r>
          </a:p>
          <a:p>
            <a:pPr algn="l">
              <a:buFont typeface="+mj-lt"/>
              <a:buAutoNum type="arabicPeriod"/>
            </a:pPr>
            <a:r>
              <a:rPr lang="ko-KR" altLang="en-US" b="0" i="0" dirty="0">
                <a:effectLst/>
                <a:latin typeface="+mj-lt"/>
              </a:rPr>
              <a:t>아기들 위의 놀이 기구 같은 것이 사람처럼 생겼다고 판단되어서 </a:t>
            </a:r>
            <a:r>
              <a:rPr lang="ko-KR" altLang="en-US" b="0" i="0" dirty="0" err="1">
                <a:effectLst/>
                <a:latin typeface="+mj-lt"/>
              </a:rPr>
              <a:t>추정해버림</a:t>
            </a:r>
            <a:endParaRPr lang="ko-KR" altLang="en-US" b="0" i="0" dirty="0">
              <a:effectLst/>
              <a:latin typeface="+mj-lt"/>
            </a:endParaRPr>
          </a:p>
          <a:p>
            <a:pPr algn="l"/>
            <a:endParaRPr lang="en-US" altLang="ko-KR" b="0" dirty="0">
              <a:latin typeface="+mj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052019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본 논문에 제시된 모델로 인해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SPPE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가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inaccurate bounding box(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부정확한 경계 상자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)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에서도 잘 검출할 수 있게 됨</a:t>
            </a:r>
            <a:r>
              <a:rPr lang="en-US" altLang="ko-KR" b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==localization error</a:t>
            </a:r>
            <a:r>
              <a:rPr lang="ko-KR" altLang="en-US" b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를 극복했다는 뜻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762643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631578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altLang="ko-KR" b="1" i="0" dirty="0">
                <a:solidFill>
                  <a:srgbClr val="24292E"/>
                </a:solidFill>
                <a:effectLst/>
                <a:latin typeface="+mj-lt"/>
              </a:rPr>
              <a:t>Pose Estimation</a:t>
            </a:r>
          </a:p>
          <a:p>
            <a:pPr algn="l"/>
            <a:r>
              <a:rPr lang="en-US" altLang="ko-KR" b="0" i="0" dirty="0">
                <a:solidFill>
                  <a:srgbClr val="24292E"/>
                </a:solidFill>
                <a:effectLst/>
                <a:latin typeface="+mj-lt"/>
              </a:rPr>
              <a:t>Results on COCO test-dev 2015:</a:t>
            </a:r>
          </a:p>
          <a:p>
            <a:pPr algn="l"/>
            <a:endParaRPr lang="en-US" altLang="ko-KR" b="0" i="0" dirty="0">
              <a:solidFill>
                <a:srgbClr val="24292E"/>
              </a:solidFill>
              <a:effectLst/>
              <a:latin typeface="+mj-lt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0" i="0" dirty="0">
                <a:solidFill>
                  <a:srgbClr val="343A40"/>
                </a:solidFill>
                <a:effectLst/>
                <a:latin typeface="+mj-lt"/>
              </a:rPr>
              <a:t>AP@[.5:.95]</a:t>
            </a:r>
            <a:r>
              <a:rPr lang="ko-KR" altLang="en-US" b="0" i="0" dirty="0">
                <a:solidFill>
                  <a:srgbClr val="343A40"/>
                </a:solidFill>
                <a:effectLst/>
                <a:latin typeface="+mj-lt"/>
              </a:rPr>
              <a:t>는 </a:t>
            </a:r>
            <a:r>
              <a:rPr lang="en-US" altLang="ko-KR" b="0" i="0" dirty="0">
                <a:solidFill>
                  <a:srgbClr val="343A40"/>
                </a:solidFill>
                <a:effectLst/>
                <a:latin typeface="+mj-lt"/>
              </a:rPr>
              <a:t>0.05</a:t>
            </a:r>
            <a:r>
              <a:rPr lang="ko-KR" altLang="en-US" b="0" i="0" dirty="0">
                <a:solidFill>
                  <a:srgbClr val="343A40"/>
                </a:solidFill>
                <a:effectLst/>
                <a:latin typeface="+mj-lt"/>
              </a:rPr>
              <a:t>의 단계 크기로 </a:t>
            </a:r>
            <a:r>
              <a:rPr lang="en-US" altLang="ko-KR" b="0" i="0" dirty="0">
                <a:solidFill>
                  <a:srgbClr val="343A40"/>
                </a:solidFill>
                <a:effectLst/>
                <a:latin typeface="+mj-lt"/>
              </a:rPr>
              <a:t>0.5</a:t>
            </a:r>
            <a:r>
              <a:rPr lang="ko-KR" altLang="en-US" b="0" i="0" dirty="0">
                <a:solidFill>
                  <a:srgbClr val="343A40"/>
                </a:solidFill>
                <a:effectLst/>
                <a:latin typeface="+mj-lt"/>
              </a:rPr>
              <a:t>부터 </a:t>
            </a:r>
            <a:r>
              <a:rPr lang="en-US" altLang="ko-KR" b="0" i="0" dirty="0">
                <a:solidFill>
                  <a:srgbClr val="343A40"/>
                </a:solidFill>
                <a:effectLst/>
                <a:latin typeface="+mj-lt"/>
              </a:rPr>
              <a:t>0.95</a:t>
            </a:r>
            <a:r>
              <a:rPr lang="ko-KR" altLang="en-US" b="0" i="0" dirty="0">
                <a:solidFill>
                  <a:srgbClr val="343A40"/>
                </a:solidFill>
                <a:effectLst/>
                <a:latin typeface="+mj-lt"/>
              </a:rPr>
              <a:t>까지의 </a:t>
            </a:r>
            <a:r>
              <a:rPr lang="en-US" altLang="ko-KR" b="0" i="0" dirty="0" err="1">
                <a:solidFill>
                  <a:srgbClr val="343A40"/>
                </a:solidFill>
                <a:effectLst/>
                <a:latin typeface="+mj-lt"/>
              </a:rPr>
              <a:t>IoU</a:t>
            </a:r>
            <a:r>
              <a:rPr lang="en-US" altLang="ko-KR" b="0" i="0" dirty="0">
                <a:solidFill>
                  <a:srgbClr val="343A40"/>
                </a:solidFill>
                <a:effectLst/>
                <a:latin typeface="+mj-lt"/>
              </a:rPr>
              <a:t>(</a:t>
            </a:r>
            <a:r>
              <a:rPr lang="ko-KR" altLang="en-US" b="0" i="0" dirty="0">
                <a:solidFill>
                  <a:srgbClr val="343A40"/>
                </a:solidFill>
                <a:effectLst/>
                <a:latin typeface="+mj-lt"/>
              </a:rPr>
              <a:t>두 </a:t>
            </a:r>
            <a:r>
              <a:rPr lang="ko-KR" altLang="en-US" b="0" i="0" dirty="0" err="1">
                <a:solidFill>
                  <a:srgbClr val="343A40"/>
                </a:solidFill>
                <a:effectLst/>
                <a:latin typeface="+mj-lt"/>
              </a:rPr>
              <a:t>바운딩</a:t>
            </a:r>
            <a:r>
              <a:rPr lang="ko-KR" altLang="en-US" b="0" i="0" dirty="0">
                <a:solidFill>
                  <a:srgbClr val="343A40"/>
                </a:solidFill>
                <a:effectLst/>
                <a:latin typeface="+mj-lt"/>
              </a:rPr>
              <a:t> 박스가 겹치는 비율</a:t>
            </a:r>
            <a:r>
              <a:rPr lang="en-US" altLang="ko-KR" b="0" i="0" dirty="0">
                <a:solidFill>
                  <a:srgbClr val="343A40"/>
                </a:solidFill>
                <a:effectLst/>
                <a:latin typeface="+mj-lt"/>
              </a:rPr>
              <a:t>)</a:t>
            </a:r>
            <a:r>
              <a:rPr lang="ko-KR" altLang="en-US" b="0" i="0" dirty="0">
                <a:solidFill>
                  <a:srgbClr val="343A40"/>
                </a:solidFill>
                <a:effectLst/>
                <a:latin typeface="+mj-lt"/>
              </a:rPr>
              <a:t>에 대한 평균</a:t>
            </a:r>
            <a:r>
              <a:rPr lang="en-US" altLang="ko-KR" b="0" i="0" dirty="0">
                <a:solidFill>
                  <a:srgbClr val="343A40"/>
                </a:solidFill>
                <a:effectLst/>
                <a:latin typeface="+mj-lt"/>
              </a:rPr>
              <a:t> </a:t>
            </a:r>
            <a:r>
              <a:rPr lang="en-US" altLang="ko-KR" b="0" i="0" dirty="0" err="1">
                <a:solidFill>
                  <a:srgbClr val="343A40"/>
                </a:solidFill>
                <a:effectLst/>
                <a:latin typeface="+mj-lt"/>
              </a:rPr>
              <a:t>Precesion</a:t>
            </a:r>
            <a:r>
              <a:rPr lang="en-US" altLang="ko-KR" b="0" i="0" dirty="0">
                <a:solidFill>
                  <a:srgbClr val="343A40"/>
                </a:solidFill>
                <a:effectLst/>
                <a:latin typeface="+mj-lt"/>
              </a:rPr>
              <a:t>(</a:t>
            </a:r>
            <a:r>
              <a:rPr lang="ko-KR" altLang="en-US" b="0" i="0" dirty="0">
                <a:solidFill>
                  <a:srgbClr val="343A40"/>
                </a:solidFill>
                <a:effectLst/>
                <a:latin typeface="+mj-lt"/>
              </a:rPr>
              <a:t>참이라고 분류한 것들 중 실제 참의 비율</a:t>
            </a:r>
            <a:r>
              <a:rPr lang="en-US" altLang="ko-KR" b="0" i="0" dirty="0">
                <a:solidFill>
                  <a:srgbClr val="343A40"/>
                </a:solidFill>
                <a:effectLst/>
                <a:latin typeface="+mj-lt"/>
              </a:rPr>
              <a:t>)</a:t>
            </a:r>
            <a:r>
              <a:rPr lang="ko-KR" altLang="en-US" b="0" i="0" dirty="0">
                <a:solidFill>
                  <a:srgbClr val="343A40"/>
                </a:solidFill>
                <a:effectLst/>
                <a:latin typeface="+mj-lt"/>
              </a:rPr>
              <a:t>에 해당함</a:t>
            </a:r>
            <a:endParaRPr lang="en-US" altLang="ko-KR" b="0" i="0" dirty="0">
              <a:solidFill>
                <a:srgbClr val="343A40"/>
              </a:solidFill>
              <a:effectLst/>
              <a:latin typeface="+mj-lt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i="0" dirty="0">
                <a:solidFill>
                  <a:srgbClr val="24292E"/>
                </a:solidFill>
                <a:effectLst/>
                <a:latin typeface="+mj-lt"/>
              </a:rPr>
              <a:t>명시된 값은 </a:t>
            </a:r>
            <a:r>
              <a:rPr lang="en-US" altLang="ko-KR" b="0" i="0" dirty="0">
                <a:solidFill>
                  <a:srgbClr val="24292E"/>
                </a:solidFill>
                <a:effectLst/>
                <a:latin typeface="+mj-lt"/>
              </a:rPr>
              <a:t>0.5</a:t>
            </a:r>
            <a:r>
              <a:rPr lang="ko-KR" altLang="en-US" b="0" i="0" dirty="0">
                <a:solidFill>
                  <a:srgbClr val="24292E"/>
                </a:solidFill>
                <a:effectLst/>
                <a:latin typeface="+mj-lt"/>
              </a:rPr>
              <a:t>에서 </a:t>
            </a:r>
            <a:r>
              <a:rPr lang="en-US" altLang="ko-KR" b="0" i="0" dirty="0">
                <a:solidFill>
                  <a:srgbClr val="24292E"/>
                </a:solidFill>
                <a:effectLst/>
                <a:latin typeface="+mj-lt"/>
              </a:rPr>
              <a:t>0.95 </a:t>
            </a:r>
            <a:r>
              <a:rPr lang="ko-KR" altLang="en-US" b="0" i="0" dirty="0">
                <a:solidFill>
                  <a:srgbClr val="24292E"/>
                </a:solidFill>
                <a:effectLst/>
                <a:latin typeface="+mj-lt"/>
              </a:rPr>
              <a:t>사이의 </a:t>
            </a:r>
            <a:r>
              <a:rPr lang="en-US" altLang="ko-KR" b="0" i="0" dirty="0" err="1">
                <a:solidFill>
                  <a:srgbClr val="24292E"/>
                </a:solidFill>
                <a:effectLst/>
                <a:latin typeface="+mj-lt"/>
              </a:rPr>
              <a:t>IoU</a:t>
            </a:r>
            <a:r>
              <a:rPr lang="en-US" altLang="ko-KR" b="0" i="0" dirty="0">
                <a:solidFill>
                  <a:srgbClr val="24292E"/>
                </a:solidFill>
                <a:effectLst/>
                <a:latin typeface="+mj-lt"/>
              </a:rPr>
              <a:t> (intersection over union) </a:t>
            </a:r>
            <a:r>
              <a:rPr lang="ko-KR" altLang="en-US" b="0" i="0" dirty="0" err="1">
                <a:solidFill>
                  <a:srgbClr val="24292E"/>
                </a:solidFill>
                <a:effectLst/>
                <a:latin typeface="+mj-lt"/>
              </a:rPr>
              <a:t>임계값에</a:t>
            </a:r>
            <a:r>
              <a:rPr lang="ko-KR" altLang="en-US" b="0" i="0" dirty="0">
                <a:solidFill>
                  <a:srgbClr val="24292E"/>
                </a:solidFill>
                <a:effectLst/>
                <a:latin typeface="+mj-lt"/>
              </a:rPr>
              <a:t> 대한 평균 정밀도</a:t>
            </a:r>
            <a:endParaRPr lang="en-US" altLang="ko-KR" b="0" i="0" dirty="0">
              <a:solidFill>
                <a:srgbClr val="24292E"/>
              </a:solidFill>
              <a:effectLst/>
              <a:latin typeface="+mj-lt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0" i="0" dirty="0">
                <a:solidFill>
                  <a:srgbClr val="343A40"/>
                </a:solidFill>
                <a:effectLst/>
                <a:latin typeface="+mj-lt"/>
              </a:rPr>
              <a:t>Ap @0.5 : </a:t>
            </a:r>
            <a:r>
              <a:rPr lang="ko-KR" altLang="en-US" b="0" i="0" dirty="0">
                <a:solidFill>
                  <a:srgbClr val="343A40"/>
                </a:solidFill>
                <a:effectLst/>
                <a:latin typeface="+mj-lt"/>
              </a:rPr>
              <a:t>정답과 </a:t>
            </a:r>
            <a:r>
              <a:rPr lang="en-US" altLang="ko-KR" b="0" i="0" dirty="0">
                <a:solidFill>
                  <a:srgbClr val="343A40"/>
                </a:solidFill>
                <a:effectLst/>
                <a:latin typeface="+mj-lt"/>
              </a:rPr>
              <a:t>50%</a:t>
            </a:r>
            <a:r>
              <a:rPr lang="ko-KR" altLang="en-US" b="0" i="0" dirty="0">
                <a:solidFill>
                  <a:srgbClr val="343A40"/>
                </a:solidFill>
                <a:effectLst/>
                <a:latin typeface="+mj-lt"/>
              </a:rPr>
              <a:t>이상 맞았을 때의 인정하는 값</a:t>
            </a:r>
            <a:endParaRPr lang="en-US" altLang="ko-KR" b="0" i="0" dirty="0">
              <a:solidFill>
                <a:srgbClr val="343A40"/>
              </a:solidFill>
              <a:effectLst/>
              <a:latin typeface="+mj-lt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b="0" i="0" dirty="0">
              <a:solidFill>
                <a:srgbClr val="343A40"/>
              </a:solidFill>
              <a:effectLst/>
              <a:latin typeface="+mj-lt"/>
            </a:endParaRPr>
          </a:p>
          <a:p>
            <a:pPr algn="l"/>
            <a:r>
              <a:rPr lang="en-US" altLang="ko-KR" b="0" i="0" dirty="0">
                <a:solidFill>
                  <a:srgbClr val="24292E"/>
                </a:solidFill>
                <a:effectLst/>
                <a:latin typeface="+mj-lt"/>
              </a:rPr>
              <a:t>Medium , large : </a:t>
            </a:r>
            <a:r>
              <a:rPr lang="ko-KR" altLang="en-US" b="0" i="0" dirty="0">
                <a:solidFill>
                  <a:srgbClr val="24292E"/>
                </a:solidFill>
                <a:effectLst/>
                <a:latin typeface="+mj-lt"/>
              </a:rPr>
              <a:t>영역</a:t>
            </a:r>
            <a:endParaRPr lang="en-US" altLang="ko-KR" b="0" i="0" dirty="0">
              <a:solidFill>
                <a:srgbClr val="24292E"/>
              </a:solidFill>
              <a:effectLst/>
              <a:latin typeface="+mj-lt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258501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305208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620073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77010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ko-KR" altLang="en-US" b="0" i="0" dirty="0">
                <a:solidFill>
                  <a:srgbClr val="222426"/>
                </a:solidFill>
                <a:effectLst/>
                <a:latin typeface="+mj-lt"/>
              </a:rPr>
              <a:t>위의 사진에서 빨간색 </a:t>
            </a:r>
            <a:r>
              <a:rPr lang="en-US" altLang="ko-KR" b="0" i="0" dirty="0" err="1">
                <a:solidFill>
                  <a:srgbClr val="222426"/>
                </a:solidFill>
                <a:effectLst/>
                <a:latin typeface="+mj-lt"/>
              </a:rPr>
              <a:t>bbox</a:t>
            </a:r>
            <a:r>
              <a:rPr lang="en-US" altLang="ko-KR" b="0" i="0" dirty="0">
                <a:solidFill>
                  <a:srgbClr val="222426"/>
                </a:solidFill>
                <a:effectLst/>
                <a:latin typeface="+mj-lt"/>
              </a:rPr>
              <a:t>(</a:t>
            </a:r>
            <a:r>
              <a:rPr lang="en-US" altLang="ko-KR" b="0" i="0" dirty="0" err="1">
                <a:solidFill>
                  <a:srgbClr val="222426"/>
                </a:solidFill>
                <a:effectLst/>
                <a:latin typeface="+mj-lt"/>
              </a:rPr>
              <a:t>gt</a:t>
            </a:r>
            <a:r>
              <a:rPr lang="en-US" altLang="ko-KR" b="0" i="0" dirty="0">
                <a:solidFill>
                  <a:srgbClr val="222426"/>
                </a:solidFill>
                <a:effectLst/>
                <a:latin typeface="+mj-lt"/>
              </a:rPr>
              <a:t> box)</a:t>
            </a:r>
            <a:r>
              <a:rPr lang="ko-KR" altLang="en-US" b="0" i="0" dirty="0">
                <a:solidFill>
                  <a:srgbClr val="222426"/>
                </a:solidFill>
                <a:effectLst/>
                <a:latin typeface="+mj-lt"/>
              </a:rPr>
              <a:t>와 노란색 </a:t>
            </a:r>
            <a:r>
              <a:rPr lang="en-US" altLang="ko-KR" b="0" i="0" dirty="0" err="1">
                <a:solidFill>
                  <a:srgbClr val="222426"/>
                </a:solidFill>
                <a:effectLst/>
                <a:latin typeface="+mj-lt"/>
              </a:rPr>
              <a:t>bbox</a:t>
            </a:r>
            <a:r>
              <a:rPr lang="en-US" altLang="ko-KR" b="0" i="0" dirty="0">
                <a:solidFill>
                  <a:srgbClr val="222426"/>
                </a:solidFill>
                <a:effectLst/>
                <a:latin typeface="+mj-lt"/>
              </a:rPr>
              <a:t>(</a:t>
            </a:r>
            <a:r>
              <a:rPr lang="en-US" altLang="ko-KR" b="0" i="0" dirty="0" err="1">
                <a:solidFill>
                  <a:srgbClr val="222426"/>
                </a:solidFill>
                <a:effectLst/>
                <a:latin typeface="+mj-lt"/>
              </a:rPr>
              <a:t>IoU</a:t>
            </a:r>
            <a:r>
              <a:rPr lang="ko-KR" altLang="en-US" b="0" i="0" dirty="0">
                <a:solidFill>
                  <a:srgbClr val="222426"/>
                </a:solidFill>
                <a:effectLst/>
                <a:latin typeface="+mj-lt"/>
              </a:rPr>
              <a:t>가 </a:t>
            </a:r>
            <a:r>
              <a:rPr lang="en-US" altLang="ko-KR" b="0" i="0" dirty="0">
                <a:solidFill>
                  <a:srgbClr val="222426"/>
                </a:solidFill>
                <a:effectLst/>
                <a:latin typeface="+mj-lt"/>
              </a:rPr>
              <a:t>0.5</a:t>
            </a:r>
            <a:r>
              <a:rPr lang="ko-KR" altLang="en-US" b="0" i="0" dirty="0">
                <a:solidFill>
                  <a:srgbClr val="222426"/>
                </a:solidFill>
                <a:effectLst/>
                <a:latin typeface="+mj-lt"/>
              </a:rPr>
              <a:t>이상인 </a:t>
            </a:r>
            <a:r>
              <a:rPr lang="en-US" altLang="ko-KR" b="0" i="0" dirty="0" err="1">
                <a:solidFill>
                  <a:srgbClr val="222426"/>
                </a:solidFill>
                <a:effectLst/>
                <a:latin typeface="+mj-lt"/>
              </a:rPr>
              <a:t>detectio</a:t>
            </a:r>
            <a:r>
              <a:rPr lang="ko-KR" altLang="en-US" b="0" i="0" dirty="0">
                <a:solidFill>
                  <a:srgbClr val="222426"/>
                </a:solidFill>
                <a:effectLst/>
                <a:latin typeface="+mj-lt"/>
              </a:rPr>
              <a:t>된 상자</a:t>
            </a:r>
            <a:r>
              <a:rPr lang="en-US" altLang="ko-KR" b="0" i="0" dirty="0">
                <a:solidFill>
                  <a:srgbClr val="222426"/>
                </a:solidFill>
                <a:effectLst/>
                <a:latin typeface="+mj-lt"/>
              </a:rPr>
              <a:t>)</a:t>
            </a:r>
            <a:r>
              <a:rPr lang="ko-KR" altLang="en-US" b="0" i="0" dirty="0">
                <a:solidFill>
                  <a:srgbClr val="222426"/>
                </a:solidFill>
                <a:effectLst/>
                <a:latin typeface="+mj-lt"/>
              </a:rPr>
              <a:t>는 </a:t>
            </a:r>
            <a:r>
              <a:rPr lang="en-US" altLang="ko-KR" b="0" i="0" dirty="0" err="1">
                <a:solidFill>
                  <a:srgbClr val="222426"/>
                </a:solidFill>
                <a:effectLst/>
                <a:latin typeface="+mj-lt"/>
              </a:rPr>
              <a:t>IoU</a:t>
            </a:r>
            <a:r>
              <a:rPr lang="ko-KR" altLang="en-US" b="0" i="0" dirty="0">
                <a:solidFill>
                  <a:srgbClr val="222426"/>
                </a:solidFill>
                <a:effectLst/>
                <a:latin typeface="+mj-lt"/>
              </a:rPr>
              <a:t>가 </a:t>
            </a:r>
            <a:r>
              <a:rPr lang="en-US" altLang="ko-KR" b="0" i="0" dirty="0">
                <a:solidFill>
                  <a:srgbClr val="222426"/>
                </a:solidFill>
                <a:effectLst/>
                <a:latin typeface="+mj-lt"/>
              </a:rPr>
              <a:t>50% </a:t>
            </a:r>
            <a:r>
              <a:rPr lang="ko-KR" altLang="en-US" b="0" i="0" dirty="0">
                <a:solidFill>
                  <a:srgbClr val="222426"/>
                </a:solidFill>
                <a:effectLst/>
                <a:latin typeface="+mj-lt"/>
              </a:rPr>
              <a:t>이상이기 때문에 노란색 </a:t>
            </a:r>
            <a:r>
              <a:rPr lang="en-US" altLang="ko-KR" b="0" i="0" dirty="0" err="1">
                <a:solidFill>
                  <a:srgbClr val="222426"/>
                </a:solidFill>
                <a:effectLst/>
                <a:latin typeface="+mj-lt"/>
              </a:rPr>
              <a:t>bbox</a:t>
            </a:r>
            <a:r>
              <a:rPr lang="ko-KR" altLang="en-US" b="0" i="0" dirty="0">
                <a:solidFill>
                  <a:srgbClr val="222426"/>
                </a:solidFill>
                <a:effectLst/>
                <a:latin typeface="+mj-lt"/>
              </a:rPr>
              <a:t>도 맞는 </a:t>
            </a:r>
            <a:r>
              <a:rPr lang="en-US" altLang="ko-KR" b="0" i="0" dirty="0" err="1">
                <a:solidFill>
                  <a:srgbClr val="222426"/>
                </a:solidFill>
                <a:effectLst/>
                <a:latin typeface="+mj-lt"/>
              </a:rPr>
              <a:t>bbox</a:t>
            </a:r>
            <a:r>
              <a:rPr lang="ko-KR" altLang="en-US" b="0" i="0" dirty="0">
                <a:solidFill>
                  <a:srgbClr val="222426"/>
                </a:solidFill>
                <a:effectLst/>
                <a:latin typeface="+mj-lt"/>
              </a:rPr>
              <a:t>라고 인정되긴 하는데</a:t>
            </a:r>
            <a:r>
              <a:rPr lang="en-US" altLang="ko-KR" b="0" i="0" dirty="0">
                <a:solidFill>
                  <a:srgbClr val="222426"/>
                </a:solidFill>
                <a:effectLst/>
                <a:latin typeface="+mj-lt"/>
              </a:rPr>
              <a:t>.. </a:t>
            </a:r>
            <a:r>
              <a:rPr lang="ko-KR" altLang="en-US" b="0" i="0" dirty="0">
                <a:solidFill>
                  <a:srgbClr val="222426"/>
                </a:solidFill>
                <a:effectLst/>
                <a:latin typeface="+mj-lt"/>
              </a:rPr>
              <a:t>이 </a:t>
            </a:r>
            <a:r>
              <a:rPr lang="en-US" altLang="ko-KR" b="0" i="0" dirty="0" err="1">
                <a:solidFill>
                  <a:srgbClr val="222426"/>
                </a:solidFill>
                <a:effectLst/>
                <a:latin typeface="+mj-lt"/>
              </a:rPr>
              <a:t>bbox</a:t>
            </a:r>
            <a:r>
              <a:rPr lang="ko-KR" altLang="en-US" b="0" i="0" dirty="0">
                <a:solidFill>
                  <a:srgbClr val="222426"/>
                </a:solidFill>
                <a:effectLst/>
                <a:latin typeface="+mj-lt"/>
              </a:rPr>
              <a:t>를 가지고 </a:t>
            </a:r>
            <a:r>
              <a:rPr lang="en-US" altLang="ko-KR" b="0" i="0" dirty="0">
                <a:solidFill>
                  <a:srgbClr val="222426"/>
                </a:solidFill>
                <a:effectLst/>
                <a:latin typeface="+mj-lt"/>
              </a:rPr>
              <a:t>propagate</a:t>
            </a:r>
            <a:r>
              <a:rPr lang="ko-KR" altLang="en-US" b="0" i="0" dirty="0">
                <a:solidFill>
                  <a:srgbClr val="222426"/>
                </a:solidFill>
                <a:effectLst/>
                <a:latin typeface="+mj-lt"/>
              </a:rPr>
              <a:t>한 결과는</a:t>
            </a:r>
            <a:r>
              <a:rPr lang="en-US" altLang="ko-KR" b="0" i="0" dirty="0">
                <a:solidFill>
                  <a:srgbClr val="222426"/>
                </a:solidFill>
                <a:effectLst/>
                <a:latin typeface="+mj-lt"/>
              </a:rPr>
              <a:t>.. pose </a:t>
            </a:r>
            <a:r>
              <a:rPr lang="ko-KR" altLang="en-US" b="0" i="0" dirty="0">
                <a:solidFill>
                  <a:srgbClr val="222426"/>
                </a:solidFill>
                <a:effectLst/>
                <a:latin typeface="+mj-lt"/>
              </a:rPr>
              <a:t>추정에 그렇게 도움이 되지는 않아 보이는 게 문제이다</a:t>
            </a:r>
            <a:r>
              <a:rPr lang="en-US" altLang="ko-KR" b="0" i="0" dirty="0">
                <a:solidFill>
                  <a:srgbClr val="222426"/>
                </a:solidFill>
                <a:effectLst/>
                <a:latin typeface="+mj-lt"/>
              </a:rPr>
              <a:t>.</a:t>
            </a:r>
            <a:endParaRPr lang="en-US" altLang="ko-KR" b="0" dirty="0">
              <a:latin typeface="+mj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070867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150083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23572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17626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altLang="ko-KR" b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97060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ko-KR" altLang="en-US" b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09912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fontAlgn="base"/>
            <a:r>
              <a:rPr lang="en-US" altLang="ko-KR" b="1" i="0" dirty="0">
                <a:solidFill>
                  <a:srgbClr val="000000"/>
                </a:solidFill>
                <a:effectLst/>
                <a:latin typeface="+mj-lt"/>
              </a:rPr>
              <a:t>Part-based Framework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+mj-lt"/>
              </a:rPr>
              <a:t>해당 부분에선 사람의 각 신체 부위를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+mj-lt"/>
              </a:rPr>
              <a:t>detection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+mj-lt"/>
              </a:rPr>
              <a:t>한 후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+mj-lt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+mj-lt"/>
              </a:rPr>
              <a:t>각 신체부위의 구성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+mj-lt"/>
              </a:rPr>
              <a:t>(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+mj-lt"/>
              </a:rPr>
              <a:t>조합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+mj-lt"/>
              </a:rPr>
              <a:t>)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+mj-lt"/>
              </a:rPr>
              <a:t>을 찾아내는 과정을 수행한다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+mj-lt"/>
              </a:rPr>
              <a:t>.(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+mj-lt"/>
              </a:rPr>
              <a:t>중략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+mj-lt"/>
              </a:rPr>
              <a:t>) -&gt;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+mj-lt"/>
              </a:rPr>
              <a:t>keypoint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+mj-lt"/>
              </a:rPr>
              <a:t>들을 바로 찾아내는 방법</a:t>
            </a:r>
            <a:endParaRPr lang="en-US" altLang="ko-KR" b="0" i="0" dirty="0">
              <a:solidFill>
                <a:srgbClr val="000000"/>
              </a:solidFill>
              <a:effectLst/>
              <a:latin typeface="+mj-lt"/>
            </a:endParaRPr>
          </a:p>
          <a:p>
            <a:pPr algn="l" fontAlgn="base"/>
            <a:r>
              <a:rPr lang="en-US" altLang="ko-KR" b="0" i="0" dirty="0">
                <a:solidFill>
                  <a:srgbClr val="000000"/>
                </a:solidFill>
                <a:effectLst/>
                <a:latin typeface="+mj-lt"/>
              </a:rPr>
              <a:t>​</a:t>
            </a:r>
          </a:p>
          <a:p>
            <a:pPr algn="l" fontAlgn="base"/>
            <a:r>
              <a:rPr lang="en-US" altLang="ko-KR" b="0" i="0" dirty="0">
                <a:solidFill>
                  <a:srgbClr val="000000"/>
                </a:solidFill>
                <a:effectLst/>
                <a:latin typeface="+mj-lt"/>
              </a:rPr>
              <a:t>(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+mj-lt"/>
              </a:rPr>
              <a:t>쉽게 말하자면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+mj-lt"/>
              </a:rPr>
              <a:t>Open Pose, Deep cut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+mj-lt"/>
              </a:rPr>
              <a:t>과 같이 각 신체 부위별로 찾아낸 다음에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+mj-lt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+mj-lt"/>
              </a:rPr>
              <a:t>각 신체부위를 주인에 맞게 연결하여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+mj-lt"/>
              </a:rPr>
              <a:t>pose estimation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+mj-lt"/>
              </a:rPr>
              <a:t>을 하는 과정을 의미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+mj-lt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+mj-lt"/>
              </a:rPr>
              <a:t>각 신체 부위의 주인을 잘 찾아내는 것이 중요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+mj-lt"/>
              </a:rPr>
              <a:t>)</a:t>
            </a:r>
          </a:p>
          <a:p>
            <a:pPr algn="l" fontAlgn="base"/>
            <a:r>
              <a:rPr lang="ko-KR" altLang="en-US" b="1" i="0" dirty="0">
                <a:solidFill>
                  <a:srgbClr val="000000"/>
                </a:solidFill>
                <a:effectLst/>
                <a:latin typeface="+mj-lt"/>
              </a:rPr>
              <a:t>​</a:t>
            </a:r>
            <a:endParaRPr lang="ko-KR" altLang="en-US" b="0" i="0" dirty="0">
              <a:solidFill>
                <a:srgbClr val="000000"/>
              </a:solidFill>
              <a:effectLst/>
              <a:latin typeface="+mj-lt"/>
            </a:endParaRPr>
          </a:p>
          <a:p>
            <a:pPr algn="l" fontAlgn="base"/>
            <a:r>
              <a:rPr lang="en-US" altLang="ko-KR" b="1" i="0" dirty="0">
                <a:solidFill>
                  <a:srgbClr val="000000"/>
                </a:solidFill>
                <a:effectLst/>
                <a:latin typeface="+mj-lt"/>
              </a:rPr>
              <a:t>Two-step Framework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+mj-lt"/>
              </a:rPr>
              <a:t> 해당 부분은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+mj-lt"/>
              </a:rPr>
              <a:t>MPPE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+mj-lt"/>
              </a:rPr>
              <a:t>를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+mj-lt"/>
              </a:rPr>
              <a:t>SPPE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+mj-lt"/>
              </a:rPr>
              <a:t>로 변형하는것과 같은 원리이다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+mj-lt"/>
              </a:rPr>
              <a:t>. Faster R-CNN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+mj-lt"/>
              </a:rPr>
              <a:t>을 바탕으로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+mj-lt"/>
              </a:rPr>
              <a:t>Single Person Bounding Box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+mj-lt"/>
              </a:rPr>
              <a:t>를 찾아낸 후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+mj-lt"/>
              </a:rPr>
              <a:t>, CNN Base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+mj-lt"/>
              </a:rPr>
              <a:t>의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+mj-lt"/>
              </a:rPr>
              <a:t>SPPE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+mj-lt"/>
              </a:rPr>
              <a:t>를 적용하여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+mj-lt"/>
              </a:rPr>
              <a:t>Pose Estimation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+mj-lt"/>
              </a:rPr>
              <a:t>을 수행한다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+mj-lt"/>
              </a:rPr>
              <a:t>. -&gt;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+mj-lt"/>
              </a:rPr>
              <a:t>우리논문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+mj-lt"/>
              </a:rPr>
              <a:t> 방식 사람의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+mj-lt"/>
              </a:rPr>
              <a:t>bbox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+mj-lt"/>
              </a:rPr>
              <a:t>를 먼저 찾고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+mj-lt"/>
              </a:rPr>
              <a:t>keypoint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+mj-lt"/>
              </a:rPr>
              <a:t>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+mj-lt"/>
              </a:rPr>
              <a:t>찾아냄</a:t>
            </a:r>
            <a:endParaRPr lang="en-US" altLang="ko-KR" b="0" i="0" dirty="0">
              <a:solidFill>
                <a:srgbClr val="000000"/>
              </a:solidFill>
              <a:effectLst/>
              <a:latin typeface="+mj-lt"/>
            </a:endParaRPr>
          </a:p>
          <a:p>
            <a:pPr algn="l"/>
            <a:endParaRPr lang="ko-KR" altLang="en-US" b="0" dirty="0">
              <a:latin typeface="+mj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58546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ko-KR" altLang="en-US" b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06986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ko-KR" altLang="en-US" b="0" dirty="0"/>
              <a:t>대칭</a:t>
            </a:r>
            <a:r>
              <a:rPr lang="en-US" altLang="ko-KR" b="0" dirty="0"/>
              <a:t>(</a:t>
            </a:r>
            <a:r>
              <a:rPr lang="en-US" altLang="ko-KR" b="0" dirty="0" err="1"/>
              <a:t>symmentric</a:t>
            </a:r>
            <a:r>
              <a:rPr lang="en-US" altLang="ko-KR" b="0" dirty="0"/>
              <a:t>)</a:t>
            </a:r>
            <a:r>
              <a:rPr lang="ko-KR" altLang="en-US" b="0" dirty="0"/>
              <a:t> </a:t>
            </a:r>
            <a:r>
              <a:rPr lang="en-US" altLang="ko-KR" b="0" dirty="0"/>
              <a:t>STN + SPPE </a:t>
            </a:r>
            <a:r>
              <a:rPr lang="ko-KR" altLang="en-US" b="0" dirty="0"/>
              <a:t>모듈로 공급</a:t>
            </a:r>
            <a:r>
              <a:rPr lang="en-US" altLang="ko-KR" b="0" dirty="0"/>
              <a:t>, </a:t>
            </a:r>
            <a:r>
              <a:rPr lang="ko-KR" altLang="en-US" b="0" dirty="0"/>
              <a:t>포즈 제안은 자동으로 생성</a:t>
            </a:r>
            <a:endParaRPr lang="en-US" altLang="ko-KR" b="0" dirty="0"/>
          </a:p>
          <a:p>
            <a:pPr algn="l"/>
            <a:r>
              <a:rPr lang="ko-KR" altLang="en-US" b="0" dirty="0"/>
              <a:t>생성된 포즈 </a:t>
            </a:r>
            <a:r>
              <a:rPr lang="en-US" altLang="ko-KR" b="0" dirty="0"/>
              <a:t>Proposals</a:t>
            </a:r>
            <a:r>
              <a:rPr lang="ko-KR" altLang="en-US" b="0" dirty="0"/>
              <a:t>은 </a:t>
            </a:r>
            <a:r>
              <a:rPr lang="ko-KR" altLang="en-US" b="0" dirty="0" err="1"/>
              <a:t>파라매트릭</a:t>
            </a:r>
            <a:r>
              <a:rPr lang="ko-KR" altLang="en-US" b="0" dirty="0"/>
              <a:t> 포즈 </a:t>
            </a:r>
            <a:r>
              <a:rPr lang="en-US" altLang="ko-KR" b="0" dirty="0"/>
              <a:t>NMS</a:t>
            </a:r>
            <a:r>
              <a:rPr lang="ko-KR" altLang="en-US" b="0" dirty="0"/>
              <a:t>에 의해 개선되어 추정된 인간의 포즈를 습득</a:t>
            </a:r>
            <a:endParaRPr lang="en-US" altLang="ko-KR" b="0" dirty="0"/>
          </a:p>
          <a:p>
            <a:pPr algn="l"/>
            <a:r>
              <a:rPr lang="en-US" altLang="ko-KR" b="0" dirty="0"/>
              <a:t>Training</a:t>
            </a:r>
            <a:r>
              <a:rPr lang="ko-KR" altLang="en-US" b="0" dirty="0"/>
              <a:t>동안 </a:t>
            </a:r>
            <a:r>
              <a:rPr lang="en-US" altLang="ko-KR" b="0" dirty="0"/>
              <a:t>local minimum</a:t>
            </a:r>
            <a:r>
              <a:rPr lang="ko-KR" altLang="en-US" b="0" dirty="0"/>
              <a:t>을 피하고 </a:t>
            </a:r>
            <a:r>
              <a:rPr lang="en-US" altLang="ko-KR" b="0" dirty="0"/>
              <a:t>SSTN</a:t>
            </a:r>
            <a:r>
              <a:rPr lang="ko-KR" altLang="en-US" b="0" dirty="0"/>
              <a:t>를 활용하기 위해 병렬 </a:t>
            </a:r>
            <a:r>
              <a:rPr lang="en-US" altLang="ko-KR" b="0" dirty="0"/>
              <a:t>SPPE(parallel SPPE) </a:t>
            </a:r>
            <a:r>
              <a:rPr lang="ko-KR" altLang="en-US" b="0" dirty="0"/>
              <a:t>사용</a:t>
            </a:r>
            <a:endParaRPr lang="en-US" altLang="ko-KR" b="0" dirty="0"/>
          </a:p>
          <a:p>
            <a:pPr algn="l"/>
            <a:r>
              <a:rPr lang="ko-KR" altLang="en-US" b="0" dirty="0"/>
              <a:t>후에 기존 </a:t>
            </a:r>
            <a:r>
              <a:rPr lang="en-US" altLang="ko-KR" b="0" dirty="0"/>
              <a:t>training set</a:t>
            </a:r>
            <a:r>
              <a:rPr lang="ko-KR" altLang="en-US" b="0" dirty="0"/>
              <a:t>을 보강하기 위해 </a:t>
            </a:r>
            <a:r>
              <a:rPr lang="en-US" altLang="ko-KR" b="0" dirty="0"/>
              <a:t>PGPG(Pose-guided proposals generator)</a:t>
            </a:r>
            <a:r>
              <a:rPr lang="ko-KR" altLang="en-US" b="0" dirty="0"/>
              <a:t> 설계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06826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dirty="0">
                <a:effectLst/>
                <a:ea typeface="Malgun Gothic" panose="020B0503020000020004" pitchFamily="50" charset="-127"/>
              </a:rPr>
              <a:t>그림 4. 우리의 대칭 STN 아키텍처와 병렬 </a:t>
            </a:r>
            <a:r>
              <a:rPr lang="ko-KR" altLang="ko-KR" dirty="0" err="1">
                <a:effectLst/>
                <a:ea typeface="Malgun Gothic" panose="020B0503020000020004" pitchFamily="50" charset="-127"/>
              </a:rPr>
              <a:t>SPPE와</a:t>
            </a:r>
            <a:r>
              <a:rPr lang="ko-KR" altLang="ko-KR" dirty="0">
                <a:effectLst/>
                <a:ea typeface="Malgun Gothic" panose="020B0503020000020004" pitchFamily="50" charset="-127"/>
              </a:rPr>
              <a:t> 우리의 교육 전략의 그림. 사용된 </a:t>
            </a:r>
            <a:r>
              <a:rPr lang="ko-KR" altLang="ko-KR" dirty="0" err="1">
                <a:effectLst/>
                <a:ea typeface="Malgun Gothic" panose="020B0503020000020004" pitchFamily="50" charset="-127"/>
              </a:rPr>
              <a:t>STN은</a:t>
            </a:r>
            <a:r>
              <a:rPr lang="ko-KR" altLang="ko-KR" dirty="0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 dirty="0" err="1">
                <a:effectLst/>
                <a:ea typeface="Malgun Gothic" panose="020B0503020000020004" pitchFamily="50" charset="-127"/>
              </a:rPr>
              <a:t>Jaderberg</a:t>
            </a:r>
            <a:r>
              <a:rPr lang="ko-KR" altLang="ko-KR" dirty="0">
                <a:effectLst/>
                <a:ea typeface="Malgun Gothic" panose="020B0503020000020004" pitchFamily="50" charset="-127"/>
              </a:rPr>
              <a:t> 외 [22]에 의해 개발되었습니다. </a:t>
            </a:r>
            <a:r>
              <a:rPr lang="ko-KR" altLang="ko-KR" dirty="0" err="1">
                <a:effectLst/>
                <a:ea typeface="Malgun Gothic" panose="020B0503020000020004" pitchFamily="50" charset="-127"/>
              </a:rPr>
              <a:t>SDTN은</a:t>
            </a:r>
            <a:r>
              <a:rPr lang="ko-KR" altLang="ko-KR" dirty="0">
                <a:effectLst/>
                <a:ea typeface="Malgun Gothic" panose="020B0503020000020004" pitchFamily="50" charset="-127"/>
              </a:rPr>
              <a:t> 현지화 그물에 의해 생성된 매개 변수 </a:t>
            </a:r>
            <a:r>
              <a:rPr lang="ko-KR" altLang="ko-KR" dirty="0" err="1">
                <a:effectLst/>
                <a:ea typeface="Malgun Gothic" panose="020B0503020000020004" pitchFamily="50" charset="-127"/>
              </a:rPr>
              <a:t>θ를</a:t>
            </a:r>
            <a:r>
              <a:rPr lang="ko-KR" altLang="ko-KR" dirty="0">
                <a:effectLst/>
                <a:ea typeface="Malgun Gothic" panose="020B0503020000020004" pitchFamily="50" charset="-127"/>
              </a:rPr>
              <a:t> 취하고 변환 해제를 위한 </a:t>
            </a:r>
            <a:r>
              <a:rPr lang="ko-KR" altLang="ko-KR" dirty="0" err="1">
                <a:effectLst/>
                <a:ea typeface="Malgun Gothic" panose="020B0503020000020004" pitchFamily="50" charset="-127"/>
              </a:rPr>
              <a:t>γ</a:t>
            </a:r>
            <a:r>
              <a:rPr lang="ko-KR" altLang="ko-KR" dirty="0">
                <a:effectLst/>
                <a:ea typeface="Malgun Gothic" panose="020B0503020000020004" pitchFamily="50" charset="-127"/>
              </a:rPr>
              <a:t> 계산합니다. 우리는 그리드 생성기와 </a:t>
            </a:r>
            <a:r>
              <a:rPr lang="ko-KR" altLang="ko-KR" dirty="0" err="1">
                <a:effectLst/>
                <a:ea typeface="Malgun Gothic" panose="020B0503020000020004" pitchFamily="50" charset="-127"/>
              </a:rPr>
              <a:t>샘플러</a:t>
            </a:r>
            <a:r>
              <a:rPr lang="ko-KR" altLang="ko-KR" dirty="0">
                <a:effectLst/>
                <a:ea typeface="Malgun Gothic" panose="020B0503020000020004" pitchFamily="50" charset="-127"/>
              </a:rPr>
              <a:t> [22]</a:t>
            </a:r>
            <a:r>
              <a:rPr lang="ko-KR" altLang="ko-KR" dirty="0" err="1">
                <a:effectLst/>
                <a:ea typeface="Malgun Gothic" panose="020B0503020000020004" pitchFamily="50" charset="-127"/>
              </a:rPr>
              <a:t>를</a:t>
            </a:r>
            <a:r>
              <a:rPr lang="ko-KR" altLang="ko-KR" dirty="0">
                <a:effectLst/>
                <a:ea typeface="Malgun Gothic" panose="020B0503020000020004" pitchFamily="50" charset="-127"/>
              </a:rPr>
              <a:t> 따라 인간 지배적 인 영역을 추출합니다. 병렬 SPPE 분기의 경우 중앙에 위치한 포즈 레이블이 지정됩니다. </a:t>
            </a:r>
            <a:r>
              <a:rPr lang="ko-KR" altLang="ko-KR" dirty="0" err="1">
                <a:effectLst/>
                <a:ea typeface="Malgun Gothic" panose="020B0503020000020004" pitchFamily="50" charset="-127"/>
              </a:rPr>
              <a:t>STN이</a:t>
            </a:r>
            <a:r>
              <a:rPr lang="ko-KR" altLang="ko-KR" dirty="0">
                <a:effectLst/>
                <a:ea typeface="Malgun Gothic" panose="020B0503020000020004" pitchFamily="50" charset="-127"/>
              </a:rPr>
              <a:t> 지배적인 1인 자 제안을 추출하도록 장려하기 위해 병렬 </a:t>
            </a:r>
            <a:r>
              <a:rPr lang="ko-KR" altLang="ko-KR" dirty="0" err="1">
                <a:effectLst/>
                <a:ea typeface="Malgun Gothic" panose="020B0503020000020004" pitchFamily="50" charset="-127"/>
              </a:rPr>
              <a:t>SPPE의</a:t>
            </a:r>
            <a:r>
              <a:rPr lang="ko-KR" altLang="ko-KR" dirty="0">
                <a:effectLst/>
                <a:ea typeface="Malgun Gothic" panose="020B0503020000020004" pitchFamily="50" charset="-127"/>
              </a:rPr>
              <a:t> 모든 층의 가중치를 동결합니다.</a:t>
            </a:r>
          </a:p>
          <a:p>
            <a:pPr algn="l"/>
            <a:endParaRPr lang="ko-KR" altLang="en-US" b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47701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4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923928" y="2643759"/>
            <a:ext cx="5220072" cy="1080120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Arial" pitchFamily="34" charset="0"/>
              </a:defRPr>
            </a:lvl1pPr>
          </a:lstStyle>
          <a:p>
            <a:pPr lvl="0"/>
            <a:r>
              <a:rPr lang="en-US" altLang="ko-KR" sz="3600" dirty="0">
                <a:ea typeface="맑은 고딕" pitchFamily="50" charset="-127"/>
              </a:rPr>
              <a:t>FREE PPT TEMPLATES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923928" y="3723878"/>
            <a:ext cx="5219924" cy="504056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INSTERT THE TITLE OF YOUR </a:t>
            </a:r>
          </a:p>
          <a:p>
            <a:pPr lvl="0"/>
            <a:r>
              <a:rPr lang="en-US" altLang="ko-KR" dirty="0"/>
              <a:t>PRESENTATION HERE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1A55E6E-2890-481F-AE15-CDC79CD838DA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</a:endParaRPr>
          </a:p>
        </p:txBody>
      </p:sp>
      <p:pic>
        <p:nvPicPr>
          <p:cNvPr id="4" name="그림 3" descr="별, 노트북, 밤, 어두운이(가) 표시된 사진&#10;&#10;자동 생성된 설명">
            <a:extLst>
              <a:ext uri="{FF2B5EF4-FFF2-40B4-BE49-F238E27FC236}">
                <a16:creationId xmlns:a16="http://schemas.microsoft.com/office/drawing/2014/main" id="{0CF0CCBA-B15F-41A0-973D-7A82B337706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392" y="51470"/>
            <a:ext cx="991398" cy="991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7365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2771800" y="1404764"/>
            <a:ext cx="6372200" cy="302433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A6C3AF05-0B8F-485E-983F-1B40340199E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D183D1CC-DF98-45E3-B7CE-601603E40D0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2B75FB7-0578-4803-9742-A5F556AD9F01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193193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0" y="0"/>
            <a:ext cx="3059832" cy="219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6084000" y="2947500"/>
            <a:ext cx="3060000" cy="219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039255-9B8F-4462-A7FE-3E72045BAB9D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144796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528392" y="0"/>
            <a:ext cx="2123728" cy="32198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7020272" y="1923678"/>
            <a:ext cx="2123728" cy="32198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AAE106-F942-47F1-B65C-59B172E88EAA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802514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717858" y="1275606"/>
            <a:ext cx="2448545" cy="202405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3339542" y="1275606"/>
            <a:ext cx="2448273" cy="202405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4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5960954" y="1275606"/>
            <a:ext cx="2448273" cy="202405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DDA4CE02-F7F3-4BCD-B8DB-4DFD03965E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39A54B34-6F96-4E3E-B72E-E680E3CE271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777962-8117-49AD-9324-1D8E477D02BB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8399713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D:\Fullppt\005-PNG이미지\모니터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2286" y="1275606"/>
            <a:ext cx="2923753" cy="2518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3" descr="D:\Fullppt\005-PNG이미지\모니터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646" y="1275606"/>
            <a:ext cx="2923753" cy="2518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582656" y="1374406"/>
            <a:ext cx="2700000" cy="15848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4820964" y="1374406"/>
            <a:ext cx="2736000" cy="15848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2F3CBFE9-6225-4EAB-9415-3558F6BE9A6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9E9189EF-3C10-45A2-8749-4187192ACE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85AF8D-9837-4185-AA5F-0E08674FE199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3089407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onut 3"/>
          <p:cNvSpPr/>
          <p:nvPr userDrawn="1"/>
        </p:nvSpPr>
        <p:spPr>
          <a:xfrm>
            <a:off x="2847111" y="1179745"/>
            <a:ext cx="3401564" cy="3401564"/>
          </a:xfrm>
          <a:prstGeom prst="donut">
            <a:avLst>
              <a:gd name="adj" fmla="val 135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pic>
        <p:nvPicPr>
          <p:cNvPr id="5" name="Picture 2" descr="D:\Fullppt\PNG이미지\핸드폰2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5225" y="1079005"/>
            <a:ext cx="3373328" cy="4085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566328" y="1217153"/>
            <a:ext cx="1945465" cy="300514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9B4F25E9-AA8C-4BD3-BF1F-56D20DF8DD5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40BDE80-4E1C-47DE-8168-381888FDC3F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0E8A3CB-0AB4-417C-9F8E-176DF4D3C840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1920499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d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1707971">
            <a:off x="2873932" y="156273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527839">
            <a:off x="3005459" y="3443641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414606">
            <a:off x="1967897" y="2192112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162721" flipH="1">
            <a:off x="2110757" y="805096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864253" flipH="1">
            <a:off x="3934583" y="142673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164798">
            <a:off x="5618205" y="2384716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274931">
            <a:off x="5463157" y="736150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29549">
            <a:off x="4788024" y="3370715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/>
          <p:cNvGrpSpPr/>
          <p:nvPr userDrawn="1"/>
        </p:nvGrpSpPr>
        <p:grpSpPr>
          <a:xfrm>
            <a:off x="2254580" y="248388"/>
            <a:ext cx="4634840" cy="4646724"/>
            <a:chOff x="1115616" y="1275607"/>
            <a:chExt cx="2585656" cy="2592286"/>
          </a:xfrm>
        </p:grpSpPr>
        <p:pic>
          <p:nvPicPr>
            <p:cNvPr id="5" name="Picture 2" descr="E:\002-KIMS BUSINESS\007-02-Googleslidesppt\02-GSppt-Contents-Kim\20170215\03-abs\item01-png.png"/>
            <p:cNvPicPr>
              <a:picLocks noChangeAspect="1" noChangeArrowheads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5616" y="1275607"/>
              <a:ext cx="2585656" cy="25922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Oval 5"/>
            <p:cNvSpPr/>
            <p:nvPr userDrawn="1"/>
          </p:nvSpPr>
          <p:spPr>
            <a:xfrm>
              <a:off x="1595313" y="1758619"/>
              <a:ext cx="1626263" cy="162626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63500" dist="38100" dir="18900000">
                <a:prstClr val="black">
                  <a:alpha val="29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</a:endParaRPr>
            </a:p>
          </p:txBody>
        </p:sp>
      </p:grp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03848" y="2101602"/>
            <a:ext cx="2736303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Thank you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203700" y="2677666"/>
            <a:ext cx="2736303" cy="43204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</a:t>
            </a:r>
          </a:p>
          <a:p>
            <a:pPr lvl="0"/>
            <a:r>
              <a:rPr lang="en-US" altLang="ko-KR" dirty="0"/>
              <a:t>of your subtitle Here</a:t>
            </a:r>
          </a:p>
        </p:txBody>
      </p:sp>
      <p:pic>
        <p:nvPicPr>
          <p:cNvPr id="2050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2860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E:\002-KIMS BUSINESS\007-02-Googleslidesppt\02-GSppt-Contents-Kim\20170215\03-abs\item02-png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0352" y="3624792"/>
            <a:ext cx="1407408" cy="1518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293259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213800" y="2230378"/>
            <a:ext cx="4930200" cy="47357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213800" y="2703954"/>
            <a:ext cx="4930200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5" name="Picture 2" descr="E:\002-KIMS BUSINESS\007-02-Googleslidesppt\02-GSppt-Contents-Kim\20170215\03-abs\item01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39" y="3651870"/>
            <a:ext cx="1013895" cy="1016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E:\002-KIMS BUSINESS\007-02-Googleslidesppt\02-GSppt-Contents-Kim\20170215\03-abs\item01-png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6" y="950740"/>
            <a:ext cx="648072" cy="649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E:\002-KIMS BUSINESS\007-02-Googleslidesppt\02-GSppt-Contents-Kim\20170215\03-abs\item01-png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419818"/>
            <a:ext cx="442142" cy="443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E:\002-KIMS BUSINESS\007-02-Googleslidesppt\02-GSppt-Contents-Kim\20170215\03-abs\item01-png.png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0392" y="1779200"/>
            <a:ext cx="360040" cy="360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/>
          <p:cNvGrpSpPr/>
          <p:nvPr userDrawn="1"/>
        </p:nvGrpSpPr>
        <p:grpSpPr>
          <a:xfrm>
            <a:off x="1115616" y="1275607"/>
            <a:ext cx="2585656" cy="2592286"/>
            <a:chOff x="1115616" y="1275607"/>
            <a:chExt cx="2585656" cy="2592286"/>
          </a:xfrm>
        </p:grpSpPr>
        <p:pic>
          <p:nvPicPr>
            <p:cNvPr id="1026" name="Picture 2" descr="E:\002-KIMS BUSINESS\007-02-Googleslidesppt\02-GSppt-Contents-Kim\20170215\03-abs\item01-png.png"/>
            <p:cNvPicPr>
              <a:picLocks noChangeAspect="1" noChangeArrowheads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5616" y="1275607"/>
              <a:ext cx="2585656" cy="25922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Oval 1"/>
            <p:cNvSpPr/>
            <p:nvPr userDrawn="1"/>
          </p:nvSpPr>
          <p:spPr>
            <a:xfrm>
              <a:off x="1796376" y="1959682"/>
              <a:ext cx="1224136" cy="122413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63500" dist="38100" dir="18900000">
                <a:prstClr val="black">
                  <a:alpha val="29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</a:endParaRPr>
            </a:p>
          </p:txBody>
        </p:sp>
      </p:grpSp>
      <p:pic>
        <p:nvPicPr>
          <p:cNvPr id="1027" name="Picture 3" descr="E:\002-KIMS BUSINESS\007-02-Googleslidesppt\02-GSppt-Contents-Kim\20170215\03-abs\item02-png.png"/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8344" y="3578808"/>
            <a:ext cx="1475656" cy="1592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3" descr="E:\002-KIMS BUSINESS\007-02-Googleslidesppt\02-GSppt-Contents-Kim\20170215\03-abs\item02-png.png"/>
          <p:cNvPicPr>
            <a:picLocks noChangeAspect="1" noChangeArrowheads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8226854" y="-51527"/>
            <a:ext cx="879830" cy="949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24B3F65-D174-473A-B9A3-7D405B29D5AA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382354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1707971">
            <a:off x="2873932" y="156273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527839">
            <a:off x="3005459" y="3443641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414606">
            <a:off x="1967897" y="2192112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162721" flipH="1">
            <a:off x="2110757" y="805096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864253" flipH="1">
            <a:off x="3934583" y="142673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164798">
            <a:off x="5618205" y="2384716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274931">
            <a:off x="5463157" y="736150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29549">
            <a:off x="4788024" y="3370715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/>
          <p:cNvGrpSpPr/>
          <p:nvPr userDrawn="1"/>
        </p:nvGrpSpPr>
        <p:grpSpPr>
          <a:xfrm>
            <a:off x="2254580" y="248388"/>
            <a:ext cx="4634840" cy="4646724"/>
            <a:chOff x="1115616" y="1275607"/>
            <a:chExt cx="2585656" cy="2592286"/>
          </a:xfrm>
        </p:grpSpPr>
        <p:pic>
          <p:nvPicPr>
            <p:cNvPr id="5" name="Picture 2" descr="E:\002-KIMS BUSINESS\007-02-Googleslidesppt\02-GSppt-Contents-Kim\20170215\03-abs\item01-png.png"/>
            <p:cNvPicPr>
              <a:picLocks noChangeAspect="1" noChangeArrowheads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5616" y="1275607"/>
              <a:ext cx="2585656" cy="25922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Oval 5"/>
            <p:cNvSpPr/>
            <p:nvPr userDrawn="1"/>
          </p:nvSpPr>
          <p:spPr>
            <a:xfrm>
              <a:off x="1595313" y="1758619"/>
              <a:ext cx="1626263" cy="162626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63500" dist="38100" dir="18900000">
                <a:prstClr val="black">
                  <a:alpha val="29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</a:endParaRPr>
            </a:p>
          </p:txBody>
        </p:sp>
      </p:grp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03848" y="2101602"/>
            <a:ext cx="2736303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Thank you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203700" y="2677666"/>
            <a:ext cx="2736303" cy="43204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</a:t>
            </a:r>
          </a:p>
          <a:p>
            <a:pPr lvl="0"/>
            <a:r>
              <a:rPr lang="en-US" altLang="ko-KR" dirty="0"/>
              <a:t>of your subtitle Here</a:t>
            </a:r>
          </a:p>
        </p:txBody>
      </p:sp>
      <p:pic>
        <p:nvPicPr>
          <p:cNvPr id="2050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2860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E:\002-KIMS BUSINESS\007-02-Googleslidesppt\02-GSppt-Contents-Kim\20170215\03-abs\item02-png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0352" y="3624792"/>
            <a:ext cx="1407408" cy="1518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24771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C749EE9-2723-4B84-AFDB-858BDA36301B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441927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4A5F54F-2348-4473-82E1-BFE60E049C97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757120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2843808" y="377122"/>
            <a:ext cx="3456384" cy="3465247"/>
            <a:chOff x="1115616" y="1275607"/>
            <a:chExt cx="2585656" cy="2592286"/>
          </a:xfrm>
        </p:grpSpPr>
        <p:pic>
          <p:nvPicPr>
            <p:cNvPr id="5" name="Picture 2" descr="E:\002-KIMS BUSINESS\007-02-Googleslidesppt\02-GSppt-Contents-Kim\20170215\03-abs\item01-png.png"/>
            <p:cNvPicPr>
              <a:picLocks noChangeAspect="1" noChangeArrowheads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5616" y="1275607"/>
              <a:ext cx="2585656" cy="25922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Oval 5"/>
            <p:cNvSpPr/>
            <p:nvPr userDrawn="1"/>
          </p:nvSpPr>
          <p:spPr>
            <a:xfrm>
              <a:off x="1796376" y="1959682"/>
              <a:ext cx="1224136" cy="122413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63500" dist="38100" dir="18900000">
                <a:prstClr val="black">
                  <a:alpha val="29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</a:endParaRPr>
            </a:p>
          </p:txBody>
        </p:sp>
      </p:grpSp>
      <p:sp>
        <p:nvSpPr>
          <p:cNvPr id="7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829098" y="3829794"/>
            <a:ext cx="3456384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Welcome!!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828950" y="4443958"/>
            <a:ext cx="3456384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0746CEC-C010-40FB-A31C-D4A95DEE5115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762036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A9DE26D-6639-4546-96A5-E0EE2A312FF3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4093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C749EE9-2723-4B84-AFDB-858BDA36301B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29044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863568" y="1599822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2842131" y="1597374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4834733" y="1597374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6827011" y="1599822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Block Arc 1"/>
          <p:cNvSpPr/>
          <p:nvPr userDrawn="1"/>
        </p:nvSpPr>
        <p:spPr>
          <a:xfrm>
            <a:off x="683568" y="1419822"/>
            <a:ext cx="1800000" cy="1800000"/>
          </a:xfrm>
          <a:prstGeom prst="blockArc">
            <a:avLst>
              <a:gd name="adj1" fmla="val 10800000"/>
              <a:gd name="adj2" fmla="val 94979"/>
              <a:gd name="adj3" fmla="val 5402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2" name="Block Arc 11"/>
          <p:cNvSpPr/>
          <p:nvPr userDrawn="1"/>
        </p:nvSpPr>
        <p:spPr>
          <a:xfrm>
            <a:off x="2671382" y="1419822"/>
            <a:ext cx="1800000" cy="1800000"/>
          </a:xfrm>
          <a:prstGeom prst="blockArc">
            <a:avLst>
              <a:gd name="adj1" fmla="val 10800000"/>
              <a:gd name="adj2" fmla="val 94979"/>
              <a:gd name="adj3" fmla="val 540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3" name="Block Arc 12"/>
          <p:cNvSpPr/>
          <p:nvPr userDrawn="1"/>
        </p:nvSpPr>
        <p:spPr>
          <a:xfrm>
            <a:off x="4659196" y="1419822"/>
            <a:ext cx="1800000" cy="1800000"/>
          </a:xfrm>
          <a:prstGeom prst="blockArc">
            <a:avLst>
              <a:gd name="adj1" fmla="val 10800000"/>
              <a:gd name="adj2" fmla="val 94979"/>
              <a:gd name="adj3" fmla="val 540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4" name="Block Arc 13"/>
          <p:cNvSpPr/>
          <p:nvPr userDrawn="1"/>
        </p:nvSpPr>
        <p:spPr>
          <a:xfrm>
            <a:off x="6647011" y="1419822"/>
            <a:ext cx="1800000" cy="1800000"/>
          </a:xfrm>
          <a:prstGeom prst="blockArc">
            <a:avLst>
              <a:gd name="adj1" fmla="val 10800000"/>
              <a:gd name="adj2" fmla="val 94979"/>
              <a:gd name="adj3" fmla="val 5402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EDBECCA6-8618-46C3-A8D4-3B6399CCEF8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1D40A599-6D66-4DC9-82BB-52C171B56BB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133540-D188-4ED2-842B-34BCBF6015C8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34994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grpSp>
        <p:nvGrpSpPr>
          <p:cNvPr id="5" name="Group 4"/>
          <p:cNvGrpSpPr/>
          <p:nvPr userDrawn="1"/>
        </p:nvGrpSpPr>
        <p:grpSpPr>
          <a:xfrm>
            <a:off x="354008" y="1131589"/>
            <a:ext cx="2849840" cy="3649171"/>
            <a:chOff x="354008" y="1131589"/>
            <a:chExt cx="2849840" cy="3649171"/>
          </a:xfrm>
        </p:grpSpPr>
        <p:sp>
          <p:nvSpPr>
            <p:cNvPr id="6" name="Rounded Rectangle 5"/>
            <p:cNvSpPr/>
            <p:nvPr/>
          </p:nvSpPr>
          <p:spPr>
            <a:xfrm>
              <a:off x="354008" y="1131589"/>
              <a:ext cx="2849840" cy="3649171"/>
            </a:xfrm>
            <a:prstGeom prst="roundRect">
              <a:avLst>
                <a:gd name="adj" fmla="val 3968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531932" y="1347500"/>
              <a:ext cx="108520" cy="3240473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latin typeface="맑은 고딕" panose="020B0503020000020004" pitchFamily="50" charset="-127"/>
              </a:endParaRPr>
            </a:p>
          </p:txBody>
        </p:sp>
        <p:sp>
          <p:nvSpPr>
            <p:cNvPr id="12" name="Half Frame 11"/>
            <p:cNvSpPr/>
            <p:nvPr/>
          </p:nvSpPr>
          <p:spPr>
            <a:xfrm rot="5400000">
              <a:off x="2592642" y="1238201"/>
              <a:ext cx="502331" cy="502331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맑은 고딕" panose="020B0503020000020004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32AA192-7133-43FD-AFD7-CCFE80BE754D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381822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6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5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6683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9" r:id="rId3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7555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2" r:id="rId3"/>
    <p:sldLayoutId id="2147483652" r:id="rId4"/>
    <p:sldLayoutId id="2147483661" r:id="rId5"/>
    <p:sldLayoutId id="2147483656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  <p:sldLayoutId id="2147483681" r:id="rId13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4710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7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888432" y="2918646"/>
            <a:ext cx="5220072" cy="1080120"/>
          </a:xfrm>
        </p:spPr>
        <p:txBody>
          <a:bodyPr/>
          <a:lstStyle/>
          <a:p>
            <a:pPr lvl="0"/>
            <a:r>
              <a:rPr lang="en-US" altLang="ko-KR" sz="2800" dirty="0"/>
              <a:t>RMPE : Regional Multi-Person Pose Estimation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650519" y="2738626"/>
            <a:ext cx="129393" cy="1440160"/>
            <a:chOff x="3424672" y="2643758"/>
            <a:chExt cx="283232" cy="1584176"/>
          </a:xfrm>
        </p:grpSpPr>
        <p:sp>
          <p:nvSpPr>
            <p:cNvPr id="7" name="Rectangle 6"/>
            <p:cNvSpPr/>
            <p:nvPr userDrawn="1"/>
          </p:nvSpPr>
          <p:spPr>
            <a:xfrm>
              <a:off x="3635896" y="2643758"/>
              <a:ext cx="72008" cy="158417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</a:endParaRPr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3565490" y="2643758"/>
              <a:ext cx="72007" cy="1584176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</a:endParaRPr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3495081" y="2643758"/>
              <a:ext cx="72007" cy="158417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</a:endParaRPr>
            </a:p>
          </p:txBody>
        </p:sp>
        <p:sp>
          <p:nvSpPr>
            <p:cNvPr id="10" name="Rectangle 9"/>
            <p:cNvSpPr/>
            <p:nvPr userDrawn="1"/>
          </p:nvSpPr>
          <p:spPr>
            <a:xfrm>
              <a:off x="3424672" y="2643758"/>
              <a:ext cx="72008" cy="158417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718413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DA546EDB-229C-4B7A-A354-85DC19F8D54E}"/>
              </a:ext>
            </a:extLst>
          </p:cNvPr>
          <p:cNvSpPr txBox="1">
            <a:spLocks/>
          </p:cNvSpPr>
          <p:nvPr/>
        </p:nvSpPr>
        <p:spPr>
          <a:xfrm>
            <a:off x="0" y="267494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b="1" dirty="0">
                <a:ea typeface="맑은 고딕" panose="020B0503020000020004" pitchFamily="50" charset="-127"/>
              </a:rPr>
              <a:t>Regional Multi-person Pose Estimation</a:t>
            </a:r>
            <a:endParaRPr lang="ko-KR" altLang="en-US" sz="2400" b="1" dirty="0">
              <a:ea typeface="맑은 고딕" panose="020B0503020000020004" pitchFamily="50" charset="-127"/>
            </a:endParaRPr>
          </a:p>
        </p:txBody>
      </p:sp>
      <p:sp>
        <p:nvSpPr>
          <p:cNvPr id="12" name="Text Placeholder 1">
            <a:extLst>
              <a:ext uri="{FF2B5EF4-FFF2-40B4-BE49-F238E27FC236}">
                <a16:creationId xmlns:a16="http://schemas.microsoft.com/office/drawing/2014/main" id="{AFB8029A-7625-456F-8D0A-38DBEB7D52F4}"/>
              </a:ext>
            </a:extLst>
          </p:cNvPr>
          <p:cNvSpPr txBox="1">
            <a:spLocks/>
          </p:cNvSpPr>
          <p:nvPr/>
        </p:nvSpPr>
        <p:spPr>
          <a:xfrm>
            <a:off x="0" y="69954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b="1" dirty="0">
                <a:ea typeface="맑은 고딕" panose="020B0503020000020004" pitchFamily="50" charset="-127"/>
              </a:rPr>
              <a:t>Symmetric STN and Parallel SPPE : STN and SDTN</a:t>
            </a:r>
            <a:endParaRPr lang="ko-KR" altLang="en-US" sz="1600" b="1" dirty="0"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732C14-C062-4E54-AEF8-954D29E217C8}"/>
              </a:ext>
            </a:extLst>
          </p:cNvPr>
          <p:cNvSpPr txBox="1"/>
          <p:nvPr/>
        </p:nvSpPr>
        <p:spPr>
          <a:xfrm>
            <a:off x="1493911" y="1890794"/>
            <a:ext cx="2411760" cy="6809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50000"/>
              </a:lnSpc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STN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128F4C1-7793-4504-ACE3-401B6DE0FE23}"/>
                  </a:ext>
                </a:extLst>
              </p:cNvPr>
              <p:cNvSpPr txBox="1"/>
              <p:nvPr/>
            </p:nvSpPr>
            <p:spPr>
              <a:xfrm>
                <a:off x="1240546" y="2571750"/>
                <a:ext cx="2918491" cy="8917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US" altLang="ko-K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sup>
                              </m:sSubSup>
                            </m:num>
                            <m:den>
                              <m:sSubSup>
                                <m:sSubSupPr>
                                  <m:ctrlPr>
                                    <a:rPr lang="en-US" altLang="ko-K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p>
                              </m:sSubSup>
                            </m:den>
                          </m:f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     </m:t>
                              </m:r>
                              <m:r>
                                <a:rPr lang="ko-KR" alt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     </m:t>
                              </m:r>
                              <m:r>
                                <a:rPr lang="ko-KR" alt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Sup>
                                <m:sSubSup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en-US" altLang="ko-K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bSup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128F4C1-7793-4504-ACE3-401B6DE0FE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0546" y="2571750"/>
                <a:ext cx="2918491" cy="89171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4E45E87-7C35-4BD7-989D-181B764ACF1F}"/>
                  </a:ext>
                </a:extLst>
              </p:cNvPr>
              <p:cNvSpPr txBox="1"/>
              <p:nvPr/>
            </p:nvSpPr>
            <p:spPr>
              <a:xfrm>
                <a:off x="4788024" y="2571750"/>
                <a:ext cx="2949718" cy="8917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US" altLang="ko-K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bSup>
                            </m:num>
                            <m:den>
                              <m:sSubSup>
                                <m:sSubSupPr>
                                  <m:ctrlPr>
                                    <a:rPr lang="en-US" altLang="ko-K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bSup>
                            </m:den>
                          </m:f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altLang="ko-KR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     </m:t>
                              </m:r>
                              <m:r>
                                <a:rPr lang="ko-KR" altLang="en-US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     </m:t>
                              </m:r>
                              <m:r>
                                <a:rPr lang="ko-KR" altLang="en-US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Sup>
                                <m:sSubSup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en-US" altLang="ko-K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p>
                              </m:sSubSup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4E45E87-7C35-4BD7-989D-181B764ACF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8024" y="2571750"/>
                <a:ext cx="2949718" cy="89171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50174463-92DD-40CD-80C1-4A320013E57E}"/>
              </a:ext>
            </a:extLst>
          </p:cNvPr>
          <p:cNvSpPr txBox="1"/>
          <p:nvPr/>
        </p:nvSpPr>
        <p:spPr>
          <a:xfrm>
            <a:off x="5057003" y="1884554"/>
            <a:ext cx="2411760" cy="6809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50000"/>
              </a:lnSpc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SDTN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998917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DA546EDB-229C-4B7A-A354-85DC19F8D54E}"/>
              </a:ext>
            </a:extLst>
          </p:cNvPr>
          <p:cNvSpPr txBox="1">
            <a:spLocks/>
          </p:cNvSpPr>
          <p:nvPr/>
        </p:nvSpPr>
        <p:spPr>
          <a:xfrm>
            <a:off x="0" y="267494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b="1" dirty="0">
                <a:ea typeface="맑은 고딕" panose="020B0503020000020004" pitchFamily="50" charset="-127"/>
              </a:rPr>
              <a:t>Regional Multi-person Pose Estimation</a:t>
            </a:r>
            <a:endParaRPr lang="ko-KR" altLang="en-US" sz="2400" b="1" dirty="0">
              <a:ea typeface="맑은 고딕" panose="020B0503020000020004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3E6FFEA-914A-4B97-B274-F62076D0B588}"/>
                  </a:ext>
                </a:extLst>
              </p:cNvPr>
              <p:cNvSpPr txBox="1"/>
              <p:nvPr/>
            </p:nvSpPr>
            <p:spPr>
              <a:xfrm>
                <a:off x="3412067" y="2433250"/>
                <a:ext cx="231986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      </m:t>
                          </m:r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[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    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3E6FFEA-914A-4B97-B274-F62076D0B5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2067" y="2433250"/>
                <a:ext cx="2319866" cy="276999"/>
              </a:xfrm>
              <a:prstGeom prst="rect">
                <a:avLst/>
              </a:prstGeom>
              <a:blipFill>
                <a:blip r:embed="rId3"/>
                <a:stretch>
                  <a:fillRect t="-2174" r="-526" b="-391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D8BAB9F-2EB7-4F5F-AF1A-4ACEF4F8496C}"/>
                  </a:ext>
                </a:extLst>
              </p:cNvPr>
              <p:cNvSpPr txBox="1"/>
              <p:nvPr/>
            </p:nvSpPr>
            <p:spPr>
              <a:xfrm>
                <a:off x="3451629" y="2854265"/>
                <a:ext cx="224074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=−1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   </m:t>
                          </m:r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D8BAB9F-2EB7-4F5F-AF1A-4ACEF4F849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1629" y="2854265"/>
                <a:ext cx="2240742" cy="276999"/>
              </a:xfrm>
              <a:prstGeom prst="rect">
                <a:avLst/>
              </a:prstGeom>
              <a:blipFill>
                <a:blip r:embed="rId4"/>
                <a:stretch>
                  <a:fillRect l="-1630" r="-543" b="-2391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2DFDA449-FFDE-4F87-A121-CA7DA270ABC2}"/>
              </a:ext>
            </a:extLst>
          </p:cNvPr>
          <p:cNvSpPr txBox="1">
            <a:spLocks/>
          </p:cNvSpPr>
          <p:nvPr/>
        </p:nvSpPr>
        <p:spPr>
          <a:xfrm>
            <a:off x="0" y="69954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b="1" dirty="0">
                <a:ea typeface="맑은 고딕" panose="020B0503020000020004" pitchFamily="50" charset="-127"/>
              </a:rPr>
              <a:t>Symmetric STN and Parallel SPPE : STN and SDTN</a:t>
            </a:r>
            <a:endParaRPr lang="ko-KR" altLang="en-US" sz="1600" b="1" dirty="0"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50337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DA546EDB-229C-4B7A-A354-85DC19F8D54E}"/>
              </a:ext>
            </a:extLst>
          </p:cNvPr>
          <p:cNvSpPr txBox="1">
            <a:spLocks/>
          </p:cNvSpPr>
          <p:nvPr/>
        </p:nvSpPr>
        <p:spPr>
          <a:xfrm>
            <a:off x="0" y="267494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b="1" dirty="0">
                <a:ea typeface="맑은 고딕" panose="020B0503020000020004" pitchFamily="50" charset="-127"/>
              </a:rPr>
              <a:t>Regional Multi-person Pose Estimation</a:t>
            </a:r>
            <a:endParaRPr lang="ko-KR" altLang="en-US" sz="2400" b="1" dirty="0">
              <a:ea typeface="맑은 고딕" panose="020B0503020000020004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44AF370-A27C-4E83-BDD9-41ED6F9B60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4343" y="2188736"/>
            <a:ext cx="3015313" cy="97841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13E9111-9C81-4CEE-834D-0E917AC427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0772" y="3291830"/>
            <a:ext cx="2242456" cy="451380"/>
          </a:xfrm>
          <a:prstGeom prst="rect">
            <a:avLst/>
          </a:prstGeom>
        </p:spPr>
      </p:pic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D4EC1B17-357E-4071-9618-A6D2B6EBC2D7}"/>
              </a:ext>
            </a:extLst>
          </p:cNvPr>
          <p:cNvSpPr txBox="1">
            <a:spLocks/>
          </p:cNvSpPr>
          <p:nvPr/>
        </p:nvSpPr>
        <p:spPr>
          <a:xfrm>
            <a:off x="0" y="69954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b="1" dirty="0">
                <a:ea typeface="맑은 고딕" panose="020B0503020000020004" pitchFamily="50" charset="-127"/>
              </a:rPr>
              <a:t>Symmetric STN and Parallel SPPE : STN and SDTN</a:t>
            </a:r>
            <a:endParaRPr lang="ko-KR" altLang="en-US" sz="1600" b="1" dirty="0"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06025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DA546EDB-229C-4B7A-A354-85DC19F8D54E}"/>
              </a:ext>
            </a:extLst>
          </p:cNvPr>
          <p:cNvSpPr txBox="1">
            <a:spLocks/>
          </p:cNvSpPr>
          <p:nvPr/>
        </p:nvSpPr>
        <p:spPr>
          <a:xfrm>
            <a:off x="0" y="267494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b="1" dirty="0">
                <a:ea typeface="맑은 고딕" panose="020B0503020000020004" pitchFamily="50" charset="-127"/>
              </a:rPr>
              <a:t>Regional Multi-person Pose Estimation</a:t>
            </a:r>
            <a:endParaRPr lang="ko-KR" altLang="en-US" sz="2400" b="1" dirty="0">
              <a:ea typeface="맑은 고딕" panose="020B0503020000020004" pitchFamily="50" charset="-127"/>
            </a:endParaRP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9EFFAEC5-0AA5-4B5B-B989-B82668B8650A}"/>
              </a:ext>
            </a:extLst>
          </p:cNvPr>
          <p:cNvSpPr txBox="1">
            <a:spLocks/>
          </p:cNvSpPr>
          <p:nvPr/>
        </p:nvSpPr>
        <p:spPr>
          <a:xfrm>
            <a:off x="0" y="69954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b="1" dirty="0">
                <a:ea typeface="맑은 고딕" panose="020B0503020000020004" pitchFamily="50" charset="-127"/>
              </a:rPr>
              <a:t>Symmetric STN and Parallel SPPE : Parallel SPPE</a:t>
            </a:r>
            <a:endParaRPr lang="ko-KR" altLang="en-US" sz="1600" b="1" dirty="0"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D38BB3-57EA-47E7-8245-9FE107285620}"/>
              </a:ext>
            </a:extLst>
          </p:cNvPr>
          <p:cNvSpPr txBox="1"/>
          <p:nvPr/>
        </p:nvSpPr>
        <p:spPr>
          <a:xfrm>
            <a:off x="0" y="1923678"/>
            <a:ext cx="9144000" cy="20659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50000"/>
              </a:lnSpc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Local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Minimum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을 피하기 위해 존재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algn="ctr">
              <a:lnSpc>
                <a:spcPct val="250000"/>
              </a:lnSpc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SPPE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와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STN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은 공유하지만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,  SDTN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은 생략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algn="ctr">
              <a:lnSpc>
                <a:spcPct val="250000"/>
              </a:lnSpc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Output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은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center-located ground truth pose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와 직접적으로 비교</a:t>
            </a:r>
          </a:p>
        </p:txBody>
      </p:sp>
    </p:spTree>
    <p:extLst>
      <p:ext uri="{BB962C8B-B14F-4D97-AF65-F5344CB8AC3E}">
        <p14:creationId xmlns:p14="http://schemas.microsoft.com/office/powerpoint/2010/main" val="29259472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DA546EDB-229C-4B7A-A354-85DC19F8D54E}"/>
              </a:ext>
            </a:extLst>
          </p:cNvPr>
          <p:cNvSpPr txBox="1">
            <a:spLocks/>
          </p:cNvSpPr>
          <p:nvPr/>
        </p:nvSpPr>
        <p:spPr>
          <a:xfrm>
            <a:off x="0" y="267494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b="1" dirty="0">
                <a:ea typeface="맑은 고딕" panose="020B0503020000020004" pitchFamily="50" charset="-127"/>
              </a:rPr>
              <a:t>Regional Multi-person Pose Estimation</a:t>
            </a:r>
            <a:endParaRPr lang="ko-KR" altLang="en-US" sz="2400" b="1" dirty="0">
              <a:ea typeface="맑은 고딕" panose="020B0503020000020004" pitchFamily="50" charset="-127"/>
            </a:endParaRP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9EFFAEC5-0AA5-4B5B-B989-B82668B8650A}"/>
              </a:ext>
            </a:extLst>
          </p:cNvPr>
          <p:cNvSpPr txBox="1">
            <a:spLocks/>
          </p:cNvSpPr>
          <p:nvPr/>
        </p:nvSpPr>
        <p:spPr>
          <a:xfrm>
            <a:off x="0" y="69954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b="1" dirty="0">
                <a:ea typeface="맑은 고딕" panose="020B0503020000020004" pitchFamily="50" charset="-127"/>
              </a:rPr>
              <a:t>Symmetric STN and Parallel SPPE : Parallel SPPE</a:t>
            </a:r>
            <a:endParaRPr lang="ko-KR" altLang="en-US" sz="1600" b="1" dirty="0"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D38BB3-57EA-47E7-8245-9FE107285620}"/>
              </a:ext>
            </a:extLst>
          </p:cNvPr>
          <p:cNvSpPr txBox="1"/>
          <p:nvPr/>
        </p:nvSpPr>
        <p:spPr>
          <a:xfrm>
            <a:off x="0" y="1851670"/>
            <a:ext cx="9144000" cy="20659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50000"/>
              </a:lnSpc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STN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모듈에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center-located pose error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를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backpropagation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함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algn="ctr">
              <a:lnSpc>
                <a:spcPct val="250000"/>
              </a:lnSpc>
            </a:pP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이때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,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현재 추정된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pose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가 중앙에서 멀다면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large error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전파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,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이는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STN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이 학습 잘하도록 하여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high-quality human dominant region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을 얻게 함</a:t>
            </a:r>
          </a:p>
        </p:txBody>
      </p:sp>
    </p:spTree>
    <p:extLst>
      <p:ext uri="{BB962C8B-B14F-4D97-AF65-F5344CB8AC3E}">
        <p14:creationId xmlns:p14="http://schemas.microsoft.com/office/powerpoint/2010/main" val="5889347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DA546EDB-229C-4B7A-A354-85DC19F8D54E}"/>
              </a:ext>
            </a:extLst>
          </p:cNvPr>
          <p:cNvSpPr txBox="1">
            <a:spLocks/>
          </p:cNvSpPr>
          <p:nvPr/>
        </p:nvSpPr>
        <p:spPr>
          <a:xfrm>
            <a:off x="0" y="267494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b="1" dirty="0">
                <a:ea typeface="맑은 고딕" panose="020B0503020000020004" pitchFamily="50" charset="-127"/>
              </a:rPr>
              <a:t>Regional Multi-person Pose Estimation</a:t>
            </a:r>
            <a:endParaRPr lang="ko-KR" altLang="en-US" sz="2400" b="1" dirty="0">
              <a:ea typeface="맑은 고딕" panose="020B0503020000020004" pitchFamily="50" charset="-127"/>
            </a:endParaRPr>
          </a:p>
        </p:txBody>
      </p:sp>
      <p:sp>
        <p:nvSpPr>
          <p:cNvPr id="12" name="Text Placeholder 1">
            <a:extLst>
              <a:ext uri="{FF2B5EF4-FFF2-40B4-BE49-F238E27FC236}">
                <a16:creationId xmlns:a16="http://schemas.microsoft.com/office/drawing/2014/main" id="{AFB8029A-7625-456F-8D0A-38DBEB7D52F4}"/>
              </a:ext>
            </a:extLst>
          </p:cNvPr>
          <p:cNvSpPr txBox="1">
            <a:spLocks/>
          </p:cNvSpPr>
          <p:nvPr/>
        </p:nvSpPr>
        <p:spPr>
          <a:xfrm>
            <a:off x="0" y="69954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b="1" dirty="0">
                <a:ea typeface="맑은 고딕" panose="020B0503020000020004" pitchFamily="50" charset="-127"/>
              </a:rPr>
              <a:t>Parametric Pose NMS</a:t>
            </a:r>
            <a:endParaRPr lang="ko-KR" altLang="en-US" sz="1600" b="1" dirty="0">
              <a:ea typeface="맑은 고딕" panose="020B0503020000020004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9A41ADF-AD61-4D97-A369-02FB59C5D914}"/>
                  </a:ext>
                </a:extLst>
              </p:cNvPr>
              <p:cNvSpPr txBox="1"/>
              <p:nvPr/>
            </p:nvSpPr>
            <p:spPr>
              <a:xfrm>
                <a:off x="2737459" y="2787774"/>
                <a:ext cx="3669081" cy="31906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m:rPr>
                              <m:sty m:val="p"/>
                            </m:rPr>
                            <a:rPr lang="el-GR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Λ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ko-KR" alt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=1</m:t>
                      </m:r>
                      <m:d>
                        <m:dPr>
                          <m:begChr m:val="[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d>
                            <m:dPr>
                              <m:endChr m:val="|"/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l-GR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Λ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ko-KR" altLang="en-US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</m:d>
                      <m:r>
                        <a:rPr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ko-KR" alt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9A41ADF-AD61-4D97-A369-02FB59C5D9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7459" y="2787774"/>
                <a:ext cx="3669081" cy="319062"/>
              </a:xfrm>
              <a:prstGeom prst="rect">
                <a:avLst/>
              </a:prstGeom>
              <a:blipFill>
                <a:blip r:embed="rId3"/>
                <a:stretch>
                  <a:fillRect l="-1661" r="-1827" b="-264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7C88FDF9-6E0E-44E4-8022-3E4B87254019}"/>
              </a:ext>
            </a:extLst>
          </p:cNvPr>
          <p:cNvSpPr txBox="1"/>
          <p:nvPr/>
        </p:nvSpPr>
        <p:spPr>
          <a:xfrm>
            <a:off x="0" y="1978317"/>
            <a:ext cx="9144000" cy="6809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50000"/>
              </a:lnSpc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Elimination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Criterion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808910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DA546EDB-229C-4B7A-A354-85DC19F8D54E}"/>
              </a:ext>
            </a:extLst>
          </p:cNvPr>
          <p:cNvSpPr txBox="1">
            <a:spLocks/>
          </p:cNvSpPr>
          <p:nvPr/>
        </p:nvSpPr>
        <p:spPr>
          <a:xfrm>
            <a:off x="0" y="267494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b="1" dirty="0">
                <a:ea typeface="맑은 고딕" panose="020B0503020000020004" pitchFamily="50" charset="-127"/>
              </a:rPr>
              <a:t>Regional Multi-person Pose Estimation</a:t>
            </a:r>
            <a:endParaRPr lang="ko-KR" altLang="en-US" sz="2400" b="1" dirty="0">
              <a:ea typeface="맑은 고딕" panose="020B0503020000020004" pitchFamily="50" charset="-127"/>
            </a:endParaRPr>
          </a:p>
        </p:txBody>
      </p:sp>
      <p:sp>
        <p:nvSpPr>
          <p:cNvPr id="12" name="Text Placeholder 1">
            <a:extLst>
              <a:ext uri="{FF2B5EF4-FFF2-40B4-BE49-F238E27FC236}">
                <a16:creationId xmlns:a16="http://schemas.microsoft.com/office/drawing/2014/main" id="{AFB8029A-7625-456F-8D0A-38DBEB7D52F4}"/>
              </a:ext>
            </a:extLst>
          </p:cNvPr>
          <p:cNvSpPr txBox="1">
            <a:spLocks/>
          </p:cNvSpPr>
          <p:nvPr/>
        </p:nvSpPr>
        <p:spPr>
          <a:xfrm>
            <a:off x="0" y="69954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b="1" dirty="0">
                <a:ea typeface="맑은 고딕" panose="020B0503020000020004" pitchFamily="50" charset="-127"/>
              </a:rPr>
              <a:t>Parametric Pose NMS</a:t>
            </a:r>
            <a:endParaRPr lang="ko-KR" altLang="en-US" sz="1600" b="1" dirty="0"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88FDF9-6E0E-44E4-8022-3E4B87254019}"/>
              </a:ext>
            </a:extLst>
          </p:cNvPr>
          <p:cNvSpPr txBox="1"/>
          <p:nvPr/>
        </p:nvSpPr>
        <p:spPr>
          <a:xfrm>
            <a:off x="0" y="3019750"/>
            <a:ext cx="9144000" cy="6809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50000"/>
              </a:lnSpc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Spatial Distance Metric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2AAB5A7-9DF7-4806-85A2-5EEFAB4F93FB}"/>
                  </a:ext>
                </a:extLst>
              </p:cNvPr>
              <p:cNvSpPr txBox="1"/>
              <p:nvPr/>
            </p:nvSpPr>
            <p:spPr>
              <a:xfrm>
                <a:off x="1230893" y="1936995"/>
                <a:ext cx="6464077" cy="1025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𝑠𝑖𝑚</m:t>
                          </m:r>
                        </m:sub>
                      </m:sSub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nary>
                                <m:naryPr>
                                  <m:chr m:val="∑"/>
                                  <m:limLoc m:val="subSup"/>
                                  <m:supHide m:val="on"/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9"/>
                                    </m:r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  <m:sup/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𝑡𝑎𝑛h</m:t>
                                  </m:r>
                                  <m:f>
                                    <m:fPr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Sup>
                                        <m:sSubSupPr>
                                          <m:ctrlP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  <m:sup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p>
                                      </m:sSubSup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ko-KR" alt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𝜎</m:t>
                                          </m:r>
                                        </m:e>
                                        <m:sub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den>
                                  </m:f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𝑡𝑎𝑛h</m:t>
                                  </m:r>
                                  <m:f>
                                    <m:f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Sup>
                                        <m:sSubSupPr>
                                          <m:ctrlP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  <m:sup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p>
                                      </m:sSubSup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ko-KR" altLang="en-US" i="1">
                                              <a:latin typeface="Cambria Math" panose="02040503050406030204" pitchFamily="18" charset="0"/>
                                            </a:rPr>
                                            <m:t>𝜎</m:t>
                                          </m:r>
                                        </m:e>
                                        <m:sub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den>
                                  </m:f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𝑖𝑓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sSubSup>
                                    <m:sSubSupPr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p>
                                  </m:sSubSup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𝑖𝑠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𝑤𝑖𝑡h𝑖𝑛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ℬ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sSubSup>
                                    <m:sSubSupPr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</m:sup>
                                  </m:sSubSup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nary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0                                                     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𝑜𝑡h𝑒𝑟𝑤𝑖𝑠𝑒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2AAB5A7-9DF7-4806-85A2-5EEFAB4F93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0893" y="1936995"/>
                <a:ext cx="6464077" cy="1025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BB5B7008-0CB6-4C82-B0C1-F8C1B1CE1F21}"/>
              </a:ext>
            </a:extLst>
          </p:cNvPr>
          <p:cNvSpPr txBox="1"/>
          <p:nvPr/>
        </p:nvSpPr>
        <p:spPr>
          <a:xfrm>
            <a:off x="0" y="1256039"/>
            <a:ext cx="9144000" cy="6809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50000"/>
              </a:lnSpc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Pose Distance Metric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B5DF842-A832-4826-914D-E1ED7791517D}"/>
                  </a:ext>
                </a:extLst>
              </p:cNvPr>
              <p:cNvSpPr txBox="1"/>
              <p:nvPr/>
            </p:nvSpPr>
            <p:spPr>
              <a:xfrm>
                <a:off x="1665562" y="3676532"/>
                <a:ext cx="5812876" cy="7377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𝑠𝑖𝑚</m:t>
                          </m:r>
                        </m:sub>
                      </m:sSub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/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𝑒𝑥𝑝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 − </m:t>
                              </m:r>
                              <m:f>
                                <m:f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Sup>
                                        <m:sSubSupPr>
                                          <m:ctrlP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  <m:sup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p>
                                      </m:sSubSup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 − </m:t>
                                      </m:r>
                                      <m:sSubSup>
                                        <m:sSubSupPr>
                                          <m:ctrlP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  <m:sup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p>
                                      </m:sSubSup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  <m:sup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ko-KR" altLang="en-US" b="0" i="1" smtClean="0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nary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B5DF842-A832-4826-914D-E1ED779151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5562" y="3676532"/>
                <a:ext cx="5812876" cy="73776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766662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DA546EDB-229C-4B7A-A354-85DC19F8D54E}"/>
              </a:ext>
            </a:extLst>
          </p:cNvPr>
          <p:cNvSpPr txBox="1">
            <a:spLocks/>
          </p:cNvSpPr>
          <p:nvPr/>
        </p:nvSpPr>
        <p:spPr>
          <a:xfrm>
            <a:off x="0" y="267494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b="1" dirty="0">
                <a:ea typeface="맑은 고딕" panose="020B0503020000020004" pitchFamily="50" charset="-127"/>
              </a:rPr>
              <a:t>Regional Multi-person Pose Estimation</a:t>
            </a:r>
            <a:endParaRPr lang="ko-KR" altLang="en-US" sz="2400" b="1" dirty="0">
              <a:ea typeface="맑은 고딕" panose="020B0503020000020004" pitchFamily="50" charset="-127"/>
            </a:endParaRPr>
          </a:p>
        </p:txBody>
      </p:sp>
      <p:sp>
        <p:nvSpPr>
          <p:cNvPr id="12" name="Text Placeholder 1">
            <a:extLst>
              <a:ext uri="{FF2B5EF4-FFF2-40B4-BE49-F238E27FC236}">
                <a16:creationId xmlns:a16="http://schemas.microsoft.com/office/drawing/2014/main" id="{AFB8029A-7625-456F-8D0A-38DBEB7D52F4}"/>
              </a:ext>
            </a:extLst>
          </p:cNvPr>
          <p:cNvSpPr txBox="1">
            <a:spLocks/>
          </p:cNvSpPr>
          <p:nvPr/>
        </p:nvSpPr>
        <p:spPr>
          <a:xfrm>
            <a:off x="0" y="69954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b="1" dirty="0">
                <a:ea typeface="맑은 고딕" panose="020B0503020000020004" pitchFamily="50" charset="-127"/>
              </a:rPr>
              <a:t>Parametric Pose NMS</a:t>
            </a:r>
            <a:endParaRPr lang="ko-KR" altLang="en-US" sz="1600" b="1" dirty="0"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5B7008-0CB6-4C82-B0C1-F8C1B1CE1F21}"/>
              </a:ext>
            </a:extLst>
          </p:cNvPr>
          <p:cNvSpPr txBox="1"/>
          <p:nvPr/>
        </p:nvSpPr>
        <p:spPr>
          <a:xfrm>
            <a:off x="0" y="2139702"/>
            <a:ext cx="9144000" cy="6809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50000"/>
              </a:lnSpc>
            </a:pP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최종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Distance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함수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0FA752E-6F3B-4EDD-AB12-7EDBBB9D7ED4}"/>
                  </a:ext>
                </a:extLst>
              </p:cNvPr>
              <p:cNvSpPr txBox="1"/>
              <p:nvPr/>
            </p:nvSpPr>
            <p:spPr>
              <a:xfrm>
                <a:off x="2213437" y="2859782"/>
                <a:ext cx="4717125" cy="31906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m:rPr>
                              <m:sty m:val="p"/>
                            </m:rPr>
                            <a:rPr lang="el-GR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Λ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𝑠𝑖𝑚</m:t>
                          </m:r>
                        </m:sub>
                      </m:sSub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ko-KR" altLang="en-US" b="0" i="1" smtClean="0">
                          <a:latin typeface="Cambria Math" panose="02040503050406030204" pitchFamily="18" charset="0"/>
                        </a:rPr>
                        <m:t>𝜆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𝑠𝑖𝑚</m:t>
                          </m:r>
                        </m:sub>
                      </m:sSub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0FA752E-6F3B-4EDD-AB12-7EDBBB9D7E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3437" y="2859782"/>
                <a:ext cx="4717125" cy="319062"/>
              </a:xfrm>
              <a:prstGeom prst="rect">
                <a:avLst/>
              </a:prstGeom>
              <a:blipFill>
                <a:blip r:embed="rId3"/>
                <a:stretch>
                  <a:fillRect l="-646" b="-2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871392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DA546EDB-229C-4B7A-A354-85DC19F8D54E}"/>
              </a:ext>
            </a:extLst>
          </p:cNvPr>
          <p:cNvSpPr txBox="1">
            <a:spLocks/>
          </p:cNvSpPr>
          <p:nvPr/>
        </p:nvSpPr>
        <p:spPr>
          <a:xfrm>
            <a:off x="0" y="267494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b="1" dirty="0">
                <a:ea typeface="맑은 고딕" panose="020B0503020000020004" pitchFamily="50" charset="-127"/>
              </a:rPr>
              <a:t>Experiments</a:t>
            </a:r>
            <a:endParaRPr lang="ko-KR" altLang="en-US" sz="2400" b="1" dirty="0">
              <a:ea typeface="맑은 고딕" panose="020B0503020000020004" pitchFamily="50" charset="-127"/>
            </a:endParaRPr>
          </a:p>
        </p:txBody>
      </p:sp>
      <p:sp>
        <p:nvSpPr>
          <p:cNvPr id="12" name="Text Placeholder 1">
            <a:extLst>
              <a:ext uri="{FF2B5EF4-FFF2-40B4-BE49-F238E27FC236}">
                <a16:creationId xmlns:a16="http://schemas.microsoft.com/office/drawing/2014/main" id="{AFB8029A-7625-456F-8D0A-38DBEB7D52F4}"/>
              </a:ext>
            </a:extLst>
          </p:cNvPr>
          <p:cNvSpPr txBox="1">
            <a:spLocks/>
          </p:cNvSpPr>
          <p:nvPr/>
        </p:nvSpPr>
        <p:spPr>
          <a:xfrm>
            <a:off x="0" y="69954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b="1" dirty="0">
                <a:ea typeface="맑은 고딕" panose="020B0503020000020004" pitchFamily="50" charset="-127"/>
              </a:rPr>
              <a:t>Datasets</a:t>
            </a:r>
            <a:endParaRPr lang="ko-KR" altLang="en-US" sz="1600" b="1" dirty="0"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9A431D-4711-4306-88DF-9B0B1D38E489}"/>
              </a:ext>
            </a:extLst>
          </p:cNvPr>
          <p:cNvSpPr txBox="1"/>
          <p:nvPr/>
        </p:nvSpPr>
        <p:spPr>
          <a:xfrm>
            <a:off x="0" y="1419622"/>
            <a:ext cx="9144000" cy="2793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1. MPII</a:t>
            </a:r>
          </a:p>
          <a:p>
            <a:pPr algn="ctr">
              <a:lnSpc>
                <a:spcPct val="200000"/>
              </a:lnSpc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Training : 3844, Test : 1758</a:t>
            </a:r>
          </a:p>
          <a:p>
            <a:pPr algn="ctr">
              <a:lnSpc>
                <a:spcPct val="200000"/>
              </a:lnSpc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28K training samples for single person pose estimation</a:t>
            </a:r>
          </a:p>
          <a:p>
            <a:pPr algn="ctr">
              <a:lnSpc>
                <a:spcPct val="200000"/>
              </a:lnSpc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2. MSCOCO 2016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Keypoints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Challenge Dataset</a:t>
            </a:r>
          </a:p>
          <a:p>
            <a:pPr algn="ctr">
              <a:lnSpc>
                <a:spcPct val="200000"/>
              </a:lnSpc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Training : 105698, test : 80000</a:t>
            </a:r>
          </a:p>
        </p:txBody>
      </p:sp>
    </p:spTree>
    <p:extLst>
      <p:ext uri="{BB962C8B-B14F-4D97-AF65-F5344CB8AC3E}">
        <p14:creationId xmlns:p14="http://schemas.microsoft.com/office/powerpoint/2010/main" val="31659515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DA546EDB-229C-4B7A-A354-85DC19F8D54E}"/>
              </a:ext>
            </a:extLst>
          </p:cNvPr>
          <p:cNvSpPr txBox="1">
            <a:spLocks/>
          </p:cNvSpPr>
          <p:nvPr/>
        </p:nvSpPr>
        <p:spPr>
          <a:xfrm>
            <a:off x="0" y="267494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b="1" dirty="0">
                <a:ea typeface="맑은 고딕" panose="020B0503020000020004" pitchFamily="50" charset="-127"/>
              </a:rPr>
              <a:t>Experiments</a:t>
            </a:r>
            <a:endParaRPr lang="ko-KR" altLang="en-US" sz="2400" b="1" dirty="0">
              <a:ea typeface="맑은 고딕" panose="020B0503020000020004" pitchFamily="50" charset="-127"/>
            </a:endParaRPr>
          </a:p>
        </p:txBody>
      </p:sp>
      <p:sp>
        <p:nvSpPr>
          <p:cNvPr id="12" name="Text Placeholder 1">
            <a:extLst>
              <a:ext uri="{FF2B5EF4-FFF2-40B4-BE49-F238E27FC236}">
                <a16:creationId xmlns:a16="http://schemas.microsoft.com/office/drawing/2014/main" id="{AFB8029A-7625-456F-8D0A-38DBEB7D52F4}"/>
              </a:ext>
            </a:extLst>
          </p:cNvPr>
          <p:cNvSpPr txBox="1">
            <a:spLocks/>
          </p:cNvSpPr>
          <p:nvPr/>
        </p:nvSpPr>
        <p:spPr>
          <a:xfrm>
            <a:off x="0" y="69954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b="1" dirty="0">
                <a:ea typeface="맑은 고딕" panose="020B0503020000020004" pitchFamily="50" charset="-127"/>
              </a:rPr>
              <a:t>Training Details</a:t>
            </a:r>
            <a:endParaRPr lang="ko-KR" altLang="en-US" sz="1600" b="1" dirty="0"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9A431D-4711-4306-88DF-9B0B1D38E489}"/>
              </a:ext>
            </a:extLst>
          </p:cNvPr>
          <p:cNvSpPr txBox="1"/>
          <p:nvPr/>
        </p:nvSpPr>
        <p:spPr>
          <a:xfrm>
            <a:off x="-276" y="1635646"/>
            <a:ext cx="9144000" cy="22390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Human Detector : VGG-based SSD-512</a:t>
            </a:r>
          </a:p>
          <a:p>
            <a:pPr algn="ctr">
              <a:lnSpc>
                <a:spcPct val="200000"/>
              </a:lnSpc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Single-Person Pose Estimator : stacked-Hourglass</a:t>
            </a:r>
          </a:p>
          <a:p>
            <a:pPr algn="ctr">
              <a:lnSpc>
                <a:spcPct val="200000"/>
              </a:lnSpc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STN : ResNet-18</a:t>
            </a:r>
          </a:p>
          <a:p>
            <a:pPr algn="ctr">
              <a:lnSpc>
                <a:spcPct val="200000"/>
              </a:lnSpc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Parallel SPPE : 4-stack hourglass</a:t>
            </a:r>
          </a:p>
        </p:txBody>
      </p:sp>
    </p:spTree>
    <p:extLst>
      <p:ext uri="{BB962C8B-B14F-4D97-AF65-F5344CB8AC3E}">
        <p14:creationId xmlns:p14="http://schemas.microsoft.com/office/powerpoint/2010/main" val="21924423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DA546EDB-229C-4B7A-A354-85DC19F8D54E}"/>
              </a:ext>
            </a:extLst>
          </p:cNvPr>
          <p:cNvSpPr txBox="1">
            <a:spLocks/>
          </p:cNvSpPr>
          <p:nvPr/>
        </p:nvSpPr>
        <p:spPr>
          <a:xfrm>
            <a:off x="0" y="267494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b="1" dirty="0">
                <a:ea typeface="맑은 고딕" panose="020B0503020000020004" pitchFamily="50" charset="-127"/>
                <a:cs typeface="KoPubWorld돋움체 Bold" panose="00000800000000000000" pitchFamily="2" charset="-127"/>
              </a:rPr>
              <a:t>Introduction</a:t>
            </a:r>
            <a:endParaRPr lang="ko-KR" altLang="en-US" sz="2400" b="1" dirty="0">
              <a:ea typeface="맑은 고딕" panose="020B0503020000020004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0EAE3C-2AD5-4A22-9ADB-B84B7A06FD20}"/>
              </a:ext>
            </a:extLst>
          </p:cNvPr>
          <p:cNvSpPr txBox="1"/>
          <p:nvPr/>
        </p:nvSpPr>
        <p:spPr>
          <a:xfrm>
            <a:off x="-8692" y="1635646"/>
            <a:ext cx="9144000" cy="20659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50000"/>
              </a:lnSpc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Two-step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의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Framework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를 따름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algn="ctr">
              <a:lnSpc>
                <a:spcPct val="250000"/>
              </a:lnSpc>
            </a:pP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부정확한 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Bounding Box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를 주어도 정확한 인간의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Pose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감지를 목표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algn="ctr">
              <a:lnSpc>
                <a:spcPct val="250000"/>
              </a:lnSpc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SPPE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기반 인간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Pose Estimation Algorithm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의 성능 향상</a:t>
            </a:r>
          </a:p>
        </p:txBody>
      </p:sp>
    </p:spTree>
    <p:extLst>
      <p:ext uri="{BB962C8B-B14F-4D97-AF65-F5344CB8AC3E}">
        <p14:creationId xmlns:p14="http://schemas.microsoft.com/office/powerpoint/2010/main" val="19529582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DA546EDB-229C-4B7A-A354-85DC19F8D54E}"/>
              </a:ext>
            </a:extLst>
          </p:cNvPr>
          <p:cNvSpPr txBox="1">
            <a:spLocks/>
          </p:cNvSpPr>
          <p:nvPr/>
        </p:nvSpPr>
        <p:spPr>
          <a:xfrm>
            <a:off x="0" y="267494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b="1" dirty="0">
                <a:ea typeface="맑은 고딕" panose="020B0503020000020004" pitchFamily="50" charset="-127"/>
              </a:rPr>
              <a:t>Experiments</a:t>
            </a:r>
            <a:endParaRPr lang="ko-KR" altLang="en-US" sz="2400" b="1" dirty="0">
              <a:ea typeface="맑은 고딕" panose="020B0503020000020004" pitchFamily="50" charset="-127"/>
            </a:endParaRPr>
          </a:p>
        </p:txBody>
      </p:sp>
      <p:sp>
        <p:nvSpPr>
          <p:cNvPr id="12" name="Text Placeholder 1">
            <a:extLst>
              <a:ext uri="{FF2B5EF4-FFF2-40B4-BE49-F238E27FC236}">
                <a16:creationId xmlns:a16="http://schemas.microsoft.com/office/drawing/2014/main" id="{AFB8029A-7625-456F-8D0A-38DBEB7D52F4}"/>
              </a:ext>
            </a:extLst>
          </p:cNvPr>
          <p:cNvSpPr txBox="1">
            <a:spLocks/>
          </p:cNvSpPr>
          <p:nvPr/>
        </p:nvSpPr>
        <p:spPr>
          <a:xfrm>
            <a:off x="0" y="69954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b="1" dirty="0">
                <a:ea typeface="맑은 고딕" panose="020B0503020000020004" pitchFamily="50" charset="-127"/>
              </a:rPr>
              <a:t>Tuning Framework</a:t>
            </a:r>
            <a:endParaRPr lang="ko-KR" altLang="en-US" sz="1600" b="1" dirty="0"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9A431D-4711-4306-88DF-9B0B1D38E489}"/>
              </a:ext>
            </a:extLst>
          </p:cNvPr>
          <p:cNvSpPr txBox="1"/>
          <p:nvPr/>
        </p:nvSpPr>
        <p:spPr>
          <a:xfrm>
            <a:off x="0" y="1923678"/>
            <a:ext cx="9144000" cy="1685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Human Detector : ResNet152 based Faster-RCNN</a:t>
            </a:r>
          </a:p>
          <a:p>
            <a:pPr algn="ctr">
              <a:lnSpc>
                <a:spcPct val="200000"/>
              </a:lnSpc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SPPE :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PyraNet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algn="ctr">
              <a:lnSpc>
                <a:spcPct val="200000"/>
              </a:lnSpc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Input size : 320 X 256</a:t>
            </a:r>
          </a:p>
        </p:txBody>
      </p:sp>
    </p:spTree>
    <p:extLst>
      <p:ext uri="{BB962C8B-B14F-4D97-AF65-F5344CB8AC3E}">
        <p14:creationId xmlns:p14="http://schemas.microsoft.com/office/powerpoint/2010/main" val="20722816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DA546EDB-229C-4B7A-A354-85DC19F8D54E}"/>
              </a:ext>
            </a:extLst>
          </p:cNvPr>
          <p:cNvSpPr txBox="1">
            <a:spLocks/>
          </p:cNvSpPr>
          <p:nvPr/>
        </p:nvSpPr>
        <p:spPr>
          <a:xfrm>
            <a:off x="0" y="267494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b="1" dirty="0">
                <a:ea typeface="맑은 고딕" panose="020B0503020000020004" pitchFamily="50" charset="-127"/>
              </a:rPr>
              <a:t>Experiments</a:t>
            </a:r>
            <a:endParaRPr lang="ko-KR" altLang="en-US" sz="2400" b="1" dirty="0">
              <a:ea typeface="맑은 고딕" panose="020B0503020000020004" pitchFamily="50" charset="-127"/>
            </a:endParaRPr>
          </a:p>
        </p:txBody>
      </p:sp>
      <p:sp>
        <p:nvSpPr>
          <p:cNvPr id="12" name="Text Placeholder 1">
            <a:extLst>
              <a:ext uri="{FF2B5EF4-FFF2-40B4-BE49-F238E27FC236}">
                <a16:creationId xmlns:a16="http://schemas.microsoft.com/office/drawing/2014/main" id="{AFB8029A-7625-456F-8D0A-38DBEB7D52F4}"/>
              </a:ext>
            </a:extLst>
          </p:cNvPr>
          <p:cNvSpPr txBox="1">
            <a:spLocks/>
          </p:cNvSpPr>
          <p:nvPr/>
        </p:nvSpPr>
        <p:spPr>
          <a:xfrm>
            <a:off x="0" y="69954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b="1" dirty="0">
                <a:ea typeface="맑은 고딕" panose="020B0503020000020004" pitchFamily="50" charset="-127"/>
              </a:rPr>
              <a:t>Result</a:t>
            </a:r>
            <a:endParaRPr lang="ko-KR" altLang="en-US" sz="1600" b="1" dirty="0">
              <a:ea typeface="맑은 고딕" panose="020B0503020000020004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D9863C4-8F79-42E7-868A-59FAF6E0F6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9692" y="2139702"/>
            <a:ext cx="5544616" cy="1587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3604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DA546EDB-229C-4B7A-A354-85DC19F8D54E}"/>
              </a:ext>
            </a:extLst>
          </p:cNvPr>
          <p:cNvSpPr txBox="1">
            <a:spLocks/>
          </p:cNvSpPr>
          <p:nvPr/>
        </p:nvSpPr>
        <p:spPr>
          <a:xfrm>
            <a:off x="0" y="267494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b="1" dirty="0">
                <a:ea typeface="맑은 고딕" panose="020B0503020000020004" pitchFamily="50" charset="-127"/>
              </a:rPr>
              <a:t>Experiments</a:t>
            </a:r>
            <a:endParaRPr lang="ko-KR" altLang="en-US" sz="2400" b="1" dirty="0">
              <a:ea typeface="맑은 고딕" panose="020B0503020000020004" pitchFamily="50" charset="-127"/>
            </a:endParaRPr>
          </a:p>
        </p:txBody>
      </p:sp>
      <p:sp>
        <p:nvSpPr>
          <p:cNvPr id="12" name="Text Placeholder 1">
            <a:extLst>
              <a:ext uri="{FF2B5EF4-FFF2-40B4-BE49-F238E27FC236}">
                <a16:creationId xmlns:a16="http://schemas.microsoft.com/office/drawing/2014/main" id="{AFB8029A-7625-456F-8D0A-38DBEB7D52F4}"/>
              </a:ext>
            </a:extLst>
          </p:cNvPr>
          <p:cNvSpPr txBox="1">
            <a:spLocks/>
          </p:cNvSpPr>
          <p:nvPr/>
        </p:nvSpPr>
        <p:spPr>
          <a:xfrm>
            <a:off x="0" y="69954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b="1" dirty="0">
                <a:ea typeface="맑은 고딕" panose="020B0503020000020004" pitchFamily="50" charset="-127"/>
              </a:rPr>
              <a:t>Result on MPLL dataset</a:t>
            </a:r>
            <a:endParaRPr lang="ko-KR" altLang="en-US" sz="1600" b="1" dirty="0">
              <a:ea typeface="맑은 고딕" panose="020B0503020000020004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DD871CC-296A-4D79-A7B8-085154DF6E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0261" y="1419622"/>
            <a:ext cx="5483477" cy="3168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4682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DA546EDB-229C-4B7A-A354-85DC19F8D54E}"/>
              </a:ext>
            </a:extLst>
          </p:cNvPr>
          <p:cNvSpPr txBox="1">
            <a:spLocks/>
          </p:cNvSpPr>
          <p:nvPr/>
        </p:nvSpPr>
        <p:spPr>
          <a:xfrm>
            <a:off x="0" y="267494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b="1" dirty="0">
                <a:ea typeface="맑은 고딕" panose="020B0503020000020004" pitchFamily="50" charset="-127"/>
              </a:rPr>
              <a:t>Experiments</a:t>
            </a:r>
            <a:endParaRPr lang="ko-KR" altLang="en-US" sz="2400" b="1" dirty="0">
              <a:ea typeface="맑은 고딕" panose="020B0503020000020004" pitchFamily="50" charset="-127"/>
            </a:endParaRPr>
          </a:p>
        </p:txBody>
      </p:sp>
      <p:sp>
        <p:nvSpPr>
          <p:cNvPr id="12" name="Text Placeholder 1">
            <a:extLst>
              <a:ext uri="{FF2B5EF4-FFF2-40B4-BE49-F238E27FC236}">
                <a16:creationId xmlns:a16="http://schemas.microsoft.com/office/drawing/2014/main" id="{AFB8029A-7625-456F-8D0A-38DBEB7D52F4}"/>
              </a:ext>
            </a:extLst>
          </p:cNvPr>
          <p:cNvSpPr txBox="1">
            <a:spLocks/>
          </p:cNvSpPr>
          <p:nvPr/>
        </p:nvSpPr>
        <p:spPr>
          <a:xfrm>
            <a:off x="0" y="69954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b="1" dirty="0">
                <a:ea typeface="맑은 고딕" panose="020B0503020000020004" pitchFamily="50" charset="-127"/>
              </a:rPr>
              <a:t>Failure Cases</a:t>
            </a:r>
            <a:endParaRPr lang="ko-KR" altLang="en-US" sz="1600" b="1" dirty="0">
              <a:ea typeface="맑은 고딕" panose="020B0503020000020004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7AE6E33-EB30-4070-952D-05AA4AFB93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9896" y="2283718"/>
            <a:ext cx="6444208" cy="902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6711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DA546EDB-229C-4B7A-A354-85DC19F8D54E}"/>
              </a:ext>
            </a:extLst>
          </p:cNvPr>
          <p:cNvSpPr txBox="1">
            <a:spLocks/>
          </p:cNvSpPr>
          <p:nvPr/>
        </p:nvSpPr>
        <p:spPr>
          <a:xfrm>
            <a:off x="0" y="267494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b="1" dirty="0">
                <a:ea typeface="맑은 고딕" panose="020B0503020000020004" pitchFamily="50" charset="-127"/>
              </a:rPr>
              <a:t>Conclusion</a:t>
            </a:r>
            <a:endParaRPr lang="ko-KR" altLang="en-US" sz="2400" b="1" dirty="0"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5A06B8-28ED-4689-AF68-8252EFF4908F}"/>
              </a:ext>
            </a:extLst>
          </p:cNvPr>
          <p:cNvSpPr txBox="1"/>
          <p:nvPr/>
        </p:nvSpPr>
        <p:spPr>
          <a:xfrm>
            <a:off x="0" y="1347614"/>
            <a:ext cx="9144000" cy="27584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50000"/>
              </a:lnSpc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RMPE Framework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는 높은 성능을 나타내며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, state-of-the-art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를 갱신할 수 있음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algn="ctr">
              <a:lnSpc>
                <a:spcPct val="250000"/>
              </a:lnSpc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Two-step framework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의 잠재적인 성능에 대해 검증 가능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algn="ctr">
              <a:lnSpc>
                <a:spcPct val="250000"/>
              </a:lnSpc>
            </a:pP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본 논문에 제시된 모델로 인해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SPPE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가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inaccurate bounding box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에서도 잘 검출할 수 있게 됨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algn="ctr">
              <a:lnSpc>
                <a:spcPct val="250000"/>
              </a:lnSpc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Parametric Pose NMS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역시 중복을 잘 제거하는 것 확인 가능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28863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DA546EDB-229C-4B7A-A354-85DC19F8D54E}"/>
              </a:ext>
            </a:extLst>
          </p:cNvPr>
          <p:cNvSpPr txBox="1">
            <a:spLocks/>
          </p:cNvSpPr>
          <p:nvPr/>
        </p:nvSpPr>
        <p:spPr>
          <a:xfrm>
            <a:off x="0" y="267494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b="1" dirty="0" err="1">
                <a:ea typeface="맑은 고딕" panose="020B0503020000020004" pitchFamily="50" charset="-127"/>
              </a:rPr>
              <a:t>Github</a:t>
            </a:r>
            <a:endParaRPr lang="ko-KR" altLang="en-US" sz="2400" b="1" dirty="0">
              <a:ea typeface="맑은 고딕" panose="020B0503020000020004" pitchFamily="50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4C6B86A-85BB-4CC0-810F-9C6D7FD2C7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43" t="10072" r="14806" b="16908"/>
          <a:stretch/>
        </p:blipFill>
        <p:spPr bwMode="auto">
          <a:xfrm>
            <a:off x="3167844" y="1707654"/>
            <a:ext cx="2808312" cy="2088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94018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DA546EDB-229C-4B7A-A354-85DC19F8D54E}"/>
              </a:ext>
            </a:extLst>
          </p:cNvPr>
          <p:cNvSpPr txBox="1">
            <a:spLocks/>
          </p:cNvSpPr>
          <p:nvPr/>
        </p:nvSpPr>
        <p:spPr>
          <a:xfrm>
            <a:off x="0" y="267494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b="1" dirty="0" err="1">
                <a:ea typeface="맑은 고딕" panose="020B0503020000020004" pitchFamily="50" charset="-127"/>
              </a:rPr>
              <a:t>Github</a:t>
            </a:r>
            <a:endParaRPr lang="ko-KR" altLang="en-US" sz="2400" b="1" dirty="0">
              <a:ea typeface="맑은 고딕" panose="020B0503020000020004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5F7E33C-287C-445D-9F9F-F1903590B4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9096" y="1923678"/>
            <a:ext cx="6465808" cy="18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0659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DA546EDB-229C-4B7A-A354-85DC19F8D54E}"/>
              </a:ext>
            </a:extLst>
          </p:cNvPr>
          <p:cNvSpPr txBox="1">
            <a:spLocks/>
          </p:cNvSpPr>
          <p:nvPr/>
        </p:nvSpPr>
        <p:spPr>
          <a:xfrm>
            <a:off x="0" y="267494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b="1" dirty="0" err="1">
                <a:ea typeface="맑은 고딕" panose="020B0503020000020004" pitchFamily="50" charset="-127"/>
              </a:rPr>
              <a:t>Github</a:t>
            </a:r>
            <a:endParaRPr lang="ko-KR" altLang="en-US" sz="2400" b="1" dirty="0">
              <a:ea typeface="맑은 고딕" panose="020B0503020000020004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138D8FE-A401-4B4B-8D63-6FAE3D468B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6717" y="1923678"/>
            <a:ext cx="6930565" cy="1692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5837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DA546EDB-229C-4B7A-A354-85DC19F8D54E}"/>
              </a:ext>
            </a:extLst>
          </p:cNvPr>
          <p:cNvSpPr txBox="1">
            <a:spLocks/>
          </p:cNvSpPr>
          <p:nvPr/>
        </p:nvSpPr>
        <p:spPr>
          <a:xfrm>
            <a:off x="0" y="267494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b="1" dirty="0">
                <a:ea typeface="맑은 고딕" panose="020B0503020000020004" pitchFamily="50" charset="-127"/>
              </a:rPr>
              <a:t>Execution</a:t>
            </a:r>
            <a:endParaRPr lang="ko-KR" altLang="en-US" sz="2400" b="1" dirty="0">
              <a:ea typeface="맑은 고딕" panose="020B050302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4A2A4A8-5FD2-4F9C-B85F-6E5A50FBC1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84" t="1284" r="684" b="1284"/>
          <a:stretch/>
        </p:blipFill>
        <p:spPr>
          <a:xfrm>
            <a:off x="755576" y="1851670"/>
            <a:ext cx="3449415" cy="194421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4048942-6D09-438A-B52D-5D6D769601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6016" y="1851670"/>
            <a:ext cx="3449415" cy="1953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1215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DA546EDB-229C-4B7A-A354-85DC19F8D54E}"/>
              </a:ext>
            </a:extLst>
          </p:cNvPr>
          <p:cNvSpPr txBox="1">
            <a:spLocks/>
          </p:cNvSpPr>
          <p:nvPr/>
        </p:nvSpPr>
        <p:spPr>
          <a:xfrm>
            <a:off x="0" y="267494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b="1" dirty="0">
                <a:ea typeface="맑은 고딕" panose="020B0503020000020004" pitchFamily="50" charset="-127"/>
              </a:rPr>
              <a:t>Execution</a:t>
            </a:r>
            <a:endParaRPr lang="ko-KR" altLang="en-US" sz="2400" b="1" dirty="0">
              <a:ea typeface="맑은 고딕" panose="020B0503020000020004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99C70EB-A82B-47CC-A937-5F062A20C7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064148" y="1275606"/>
            <a:ext cx="2931789" cy="2931789"/>
          </a:xfrm>
          <a:prstGeom prst="rect">
            <a:avLst/>
          </a:prstGeom>
        </p:spPr>
      </p:pic>
      <p:pic>
        <p:nvPicPr>
          <p:cNvPr id="7" name="그림 6" descr="하늘, 실외, 대지이(가) 표시된 사진&#10;&#10;자동 생성된 설명">
            <a:extLst>
              <a:ext uri="{FF2B5EF4-FFF2-40B4-BE49-F238E27FC236}">
                <a16:creationId xmlns:a16="http://schemas.microsoft.com/office/drawing/2014/main" id="{18F03E92-D642-4B39-878F-0BB47CC634F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2" y="1280087"/>
            <a:ext cx="2930683" cy="2930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1913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DA546EDB-229C-4B7A-A354-85DC19F8D54E}"/>
              </a:ext>
            </a:extLst>
          </p:cNvPr>
          <p:cNvSpPr txBox="1">
            <a:spLocks/>
          </p:cNvSpPr>
          <p:nvPr/>
        </p:nvSpPr>
        <p:spPr>
          <a:xfrm>
            <a:off x="0" y="267494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b="1" dirty="0">
                <a:ea typeface="맑은 고딕" panose="020B0503020000020004" pitchFamily="50" charset="-127"/>
                <a:cs typeface="KoPubWorld돋움체 Bold" panose="00000800000000000000" pitchFamily="2" charset="-127"/>
              </a:rPr>
              <a:t>Introduction</a:t>
            </a:r>
            <a:endParaRPr lang="ko-KR" altLang="en-US" sz="2400" b="1" dirty="0">
              <a:ea typeface="맑은 고딕" panose="020B0503020000020004" pitchFamily="50" charset="-127"/>
              <a:cs typeface="KoPubWorld돋움체 Bold" panose="00000800000000000000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F6336DD-96D2-4EDD-9DD6-52D10613B0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828" y="1779662"/>
            <a:ext cx="7668344" cy="2159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8667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DA546EDB-229C-4B7A-A354-85DC19F8D54E}"/>
              </a:ext>
            </a:extLst>
          </p:cNvPr>
          <p:cNvSpPr txBox="1">
            <a:spLocks/>
          </p:cNvSpPr>
          <p:nvPr/>
        </p:nvSpPr>
        <p:spPr>
          <a:xfrm>
            <a:off x="0" y="267494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b="1" dirty="0">
                <a:ea typeface="맑은 고딕" panose="020B0503020000020004" pitchFamily="50" charset="-127"/>
              </a:rPr>
              <a:t>Execution</a:t>
            </a:r>
            <a:endParaRPr lang="ko-KR" altLang="en-US" sz="2400" b="1" dirty="0">
              <a:ea typeface="맑은 고딕" panose="020B0503020000020004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25AD4DC-5498-4761-8365-0E731E210A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514" y="1706717"/>
            <a:ext cx="3804473" cy="216415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2A4CA8D-3EB3-41C1-B24C-7EA3C3CFBB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7014" y="1707654"/>
            <a:ext cx="3834223" cy="2164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2332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DA546EDB-229C-4B7A-A354-85DC19F8D54E}"/>
              </a:ext>
            </a:extLst>
          </p:cNvPr>
          <p:cNvSpPr txBox="1">
            <a:spLocks/>
          </p:cNvSpPr>
          <p:nvPr/>
        </p:nvSpPr>
        <p:spPr>
          <a:xfrm>
            <a:off x="0" y="267494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b="1" dirty="0">
                <a:ea typeface="맑은 고딕" panose="020B0503020000020004" pitchFamily="50" charset="-127"/>
              </a:rPr>
              <a:t>Execution</a:t>
            </a:r>
            <a:endParaRPr lang="ko-KR" altLang="en-US" sz="2400" b="1" dirty="0">
              <a:ea typeface="맑은 고딕" panose="020B050302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DD7C984-E7FA-40C5-88CF-4AD13DFB85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2011" y="1563638"/>
            <a:ext cx="4699978" cy="2533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2439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DA546EDB-229C-4B7A-A354-85DC19F8D54E}"/>
              </a:ext>
            </a:extLst>
          </p:cNvPr>
          <p:cNvSpPr txBox="1">
            <a:spLocks/>
          </p:cNvSpPr>
          <p:nvPr/>
        </p:nvSpPr>
        <p:spPr>
          <a:xfrm>
            <a:off x="0" y="267494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b="1" dirty="0">
                <a:ea typeface="맑은 고딕" panose="020B0503020000020004" pitchFamily="50" charset="-127"/>
              </a:rPr>
              <a:t>Execution</a:t>
            </a:r>
            <a:endParaRPr lang="ko-KR" altLang="en-US" sz="2400" b="1" dirty="0">
              <a:ea typeface="맑은 고딕" panose="020B050302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5234888-8DF6-420D-8EC8-8D95837BAF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600" y="1059582"/>
            <a:ext cx="2507641" cy="350785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A0C1B89-43FA-4552-B94A-E627DAC248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4417" y="1239602"/>
            <a:ext cx="4215991" cy="3147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2012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203848" y="2283718"/>
            <a:ext cx="2736303" cy="576063"/>
          </a:xfrm>
        </p:spPr>
        <p:txBody>
          <a:bodyPr/>
          <a:lstStyle/>
          <a:p>
            <a:r>
              <a:rPr lang="en-US" altLang="ko-KR" dirty="0"/>
              <a:t>Thank you!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14559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DA546EDB-229C-4B7A-A354-85DC19F8D54E}"/>
              </a:ext>
            </a:extLst>
          </p:cNvPr>
          <p:cNvSpPr txBox="1">
            <a:spLocks/>
          </p:cNvSpPr>
          <p:nvPr/>
        </p:nvSpPr>
        <p:spPr>
          <a:xfrm>
            <a:off x="0" y="267494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b="1" dirty="0">
                <a:ea typeface="맑은 고딕" panose="020B0503020000020004" pitchFamily="50" charset="-127"/>
                <a:cs typeface="KoPubWorld돋움체 Bold" panose="00000800000000000000" pitchFamily="2" charset="-127"/>
              </a:rPr>
              <a:t>Introduction</a:t>
            </a:r>
            <a:endParaRPr lang="ko-KR" altLang="en-US" sz="2400" b="1" dirty="0">
              <a:ea typeface="맑은 고딕" panose="020B0503020000020004" pitchFamily="50" charset="-127"/>
              <a:cs typeface="KoPubWorld돋움체 Bold" panose="00000800000000000000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D824649-F568-4C72-A3B2-77B6C04A6C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5972" y="1707654"/>
            <a:ext cx="3952055" cy="2204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3099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DA546EDB-229C-4B7A-A354-85DC19F8D54E}"/>
              </a:ext>
            </a:extLst>
          </p:cNvPr>
          <p:cNvSpPr txBox="1">
            <a:spLocks/>
          </p:cNvSpPr>
          <p:nvPr/>
        </p:nvSpPr>
        <p:spPr>
          <a:xfrm>
            <a:off x="0" y="267494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b="1" dirty="0">
                <a:ea typeface="맑은 고딕" panose="020B0503020000020004" pitchFamily="50" charset="-127"/>
              </a:rPr>
              <a:t>Related Work</a:t>
            </a:r>
            <a:endParaRPr lang="ko-KR" altLang="en-US" sz="2400" b="1" dirty="0">
              <a:ea typeface="맑은 고딕" panose="020B0503020000020004" pitchFamily="50" charset="-127"/>
            </a:endParaRPr>
          </a:p>
        </p:txBody>
      </p:sp>
      <p:sp>
        <p:nvSpPr>
          <p:cNvPr id="12" name="Text Placeholder 1">
            <a:extLst>
              <a:ext uri="{FF2B5EF4-FFF2-40B4-BE49-F238E27FC236}">
                <a16:creationId xmlns:a16="http://schemas.microsoft.com/office/drawing/2014/main" id="{AFB8029A-7625-456F-8D0A-38DBEB7D52F4}"/>
              </a:ext>
            </a:extLst>
          </p:cNvPr>
          <p:cNvSpPr txBox="1">
            <a:spLocks/>
          </p:cNvSpPr>
          <p:nvPr/>
        </p:nvSpPr>
        <p:spPr>
          <a:xfrm>
            <a:off x="0" y="69954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b="1" dirty="0">
                <a:ea typeface="맑은 고딕" panose="020B0503020000020004" pitchFamily="50" charset="-127"/>
              </a:rPr>
              <a:t>Single Person Pose Estimation</a:t>
            </a:r>
            <a:endParaRPr lang="ko-KR" altLang="en-US" sz="1600" b="1" dirty="0">
              <a:ea typeface="맑은 고딕" panose="020B050302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B378E0-3B9E-4EB3-92B7-6802174751B9}"/>
              </a:ext>
            </a:extLst>
          </p:cNvPr>
          <p:cNvSpPr txBox="1"/>
          <p:nvPr/>
        </p:nvSpPr>
        <p:spPr>
          <a:xfrm>
            <a:off x="0" y="2139702"/>
            <a:ext cx="9144000" cy="13734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50000"/>
              </a:lnSpc>
            </a:pP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한 사람의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Pose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를 추정 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algn="ctr">
              <a:lnSpc>
                <a:spcPct val="250000"/>
              </a:lnSpc>
            </a:pP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DeepPose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, DNN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기반 모델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, CNN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기반 모델 등 많은 모델을 통해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Pose Estimation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이 이루어짐</a:t>
            </a:r>
          </a:p>
        </p:txBody>
      </p:sp>
    </p:spTree>
    <p:extLst>
      <p:ext uri="{BB962C8B-B14F-4D97-AF65-F5344CB8AC3E}">
        <p14:creationId xmlns:p14="http://schemas.microsoft.com/office/powerpoint/2010/main" val="23664313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DA546EDB-229C-4B7A-A354-85DC19F8D54E}"/>
              </a:ext>
            </a:extLst>
          </p:cNvPr>
          <p:cNvSpPr txBox="1">
            <a:spLocks/>
          </p:cNvSpPr>
          <p:nvPr/>
        </p:nvSpPr>
        <p:spPr>
          <a:xfrm>
            <a:off x="0" y="267494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b="1" dirty="0">
                <a:ea typeface="맑은 고딕" panose="020B0503020000020004" pitchFamily="50" charset="-127"/>
              </a:rPr>
              <a:t>Related Work</a:t>
            </a:r>
            <a:endParaRPr lang="ko-KR" altLang="en-US" sz="2400" b="1" dirty="0">
              <a:ea typeface="맑은 고딕" panose="020B0503020000020004" pitchFamily="50" charset="-127"/>
            </a:endParaRPr>
          </a:p>
        </p:txBody>
      </p:sp>
      <p:sp>
        <p:nvSpPr>
          <p:cNvPr id="12" name="Text Placeholder 1">
            <a:extLst>
              <a:ext uri="{FF2B5EF4-FFF2-40B4-BE49-F238E27FC236}">
                <a16:creationId xmlns:a16="http://schemas.microsoft.com/office/drawing/2014/main" id="{AFB8029A-7625-456F-8D0A-38DBEB7D52F4}"/>
              </a:ext>
            </a:extLst>
          </p:cNvPr>
          <p:cNvSpPr txBox="1">
            <a:spLocks/>
          </p:cNvSpPr>
          <p:nvPr/>
        </p:nvSpPr>
        <p:spPr>
          <a:xfrm>
            <a:off x="0" y="69954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b="1" dirty="0">
                <a:ea typeface="맑은 고딕" panose="020B0503020000020004" pitchFamily="50" charset="-127"/>
              </a:rPr>
              <a:t>Multi</a:t>
            </a:r>
            <a:r>
              <a:rPr lang="ko-KR" altLang="en-US" sz="1600" b="1" dirty="0">
                <a:ea typeface="맑은 고딕" panose="020B0503020000020004" pitchFamily="50" charset="-127"/>
              </a:rPr>
              <a:t> </a:t>
            </a:r>
            <a:r>
              <a:rPr lang="en-US" altLang="ko-KR" sz="1600" b="1" dirty="0">
                <a:ea typeface="맑은 고딕" panose="020B0503020000020004" pitchFamily="50" charset="-127"/>
              </a:rPr>
              <a:t>Person Pose Estimation</a:t>
            </a:r>
            <a:endParaRPr lang="ko-KR" altLang="en-US" sz="1600" b="1" dirty="0">
              <a:ea typeface="맑은 고딕" panose="020B050302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B378E0-3B9E-4EB3-92B7-6802174751B9}"/>
              </a:ext>
            </a:extLst>
          </p:cNvPr>
          <p:cNvSpPr txBox="1"/>
          <p:nvPr/>
        </p:nvSpPr>
        <p:spPr>
          <a:xfrm>
            <a:off x="0" y="1851670"/>
            <a:ext cx="9144000" cy="20659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50000"/>
              </a:lnSpc>
            </a:pP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여러 사람의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Pose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를 추정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algn="ctr">
              <a:lnSpc>
                <a:spcPct val="250000"/>
              </a:lnSpc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Part-based Framework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를 자주 사용하며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,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이는 우수한 성능을 보여주지만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small local regions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만 고려되므로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body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part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detector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에서는 취약할 수 있음</a:t>
            </a:r>
          </a:p>
        </p:txBody>
      </p:sp>
    </p:spTree>
    <p:extLst>
      <p:ext uri="{BB962C8B-B14F-4D97-AF65-F5344CB8AC3E}">
        <p14:creationId xmlns:p14="http://schemas.microsoft.com/office/powerpoint/2010/main" val="23649815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DA546EDB-229C-4B7A-A354-85DC19F8D54E}"/>
              </a:ext>
            </a:extLst>
          </p:cNvPr>
          <p:cNvSpPr txBox="1">
            <a:spLocks/>
          </p:cNvSpPr>
          <p:nvPr/>
        </p:nvSpPr>
        <p:spPr>
          <a:xfrm>
            <a:off x="0" y="267494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b="1" dirty="0">
                <a:ea typeface="맑은 고딕" panose="020B0503020000020004" pitchFamily="50" charset="-127"/>
              </a:rPr>
              <a:t>Related Work</a:t>
            </a:r>
            <a:endParaRPr lang="ko-KR" altLang="en-US" sz="2400" b="1" dirty="0">
              <a:ea typeface="맑은 고딕" panose="020B0503020000020004" pitchFamily="50" charset="-127"/>
            </a:endParaRPr>
          </a:p>
        </p:txBody>
      </p:sp>
      <p:sp>
        <p:nvSpPr>
          <p:cNvPr id="12" name="Text Placeholder 1">
            <a:extLst>
              <a:ext uri="{FF2B5EF4-FFF2-40B4-BE49-F238E27FC236}">
                <a16:creationId xmlns:a16="http://schemas.microsoft.com/office/drawing/2014/main" id="{AFB8029A-7625-456F-8D0A-38DBEB7D52F4}"/>
              </a:ext>
            </a:extLst>
          </p:cNvPr>
          <p:cNvSpPr txBox="1">
            <a:spLocks/>
          </p:cNvSpPr>
          <p:nvPr/>
        </p:nvSpPr>
        <p:spPr>
          <a:xfrm>
            <a:off x="0" y="69954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b="1" dirty="0">
                <a:ea typeface="맑은 고딕" panose="020B0503020000020004" pitchFamily="50" charset="-127"/>
              </a:rPr>
              <a:t>Multi</a:t>
            </a:r>
            <a:r>
              <a:rPr lang="ko-KR" altLang="en-US" sz="1600" b="1" dirty="0">
                <a:ea typeface="맑은 고딕" panose="020B0503020000020004" pitchFamily="50" charset="-127"/>
              </a:rPr>
              <a:t> </a:t>
            </a:r>
            <a:r>
              <a:rPr lang="en-US" altLang="ko-KR" sz="1600" b="1" dirty="0">
                <a:ea typeface="맑은 고딕" panose="020B0503020000020004" pitchFamily="50" charset="-127"/>
              </a:rPr>
              <a:t>Person Pose Estimation</a:t>
            </a:r>
            <a:endParaRPr lang="ko-KR" altLang="en-US" sz="1600" b="1" dirty="0"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05B690-05FE-4741-9FD3-B356BA6B5A80}"/>
              </a:ext>
            </a:extLst>
          </p:cNvPr>
          <p:cNvSpPr txBox="1"/>
          <p:nvPr/>
        </p:nvSpPr>
        <p:spPr>
          <a:xfrm>
            <a:off x="0" y="1995686"/>
            <a:ext cx="9144000" cy="20659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50000"/>
              </a:lnSpc>
            </a:pP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본 논문에서는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CNN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기반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SPPE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방법을 사용해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Pose Estimation</a:t>
            </a:r>
          </a:p>
          <a:p>
            <a:pPr algn="ctr">
              <a:lnSpc>
                <a:spcPct val="250000"/>
              </a:lnSpc>
            </a:pP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후에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SPPE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힘을 극대화 하기위해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Two-step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Framework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에서 불완전한 인간 감지 문제를 해결하는 것이 목표</a:t>
            </a:r>
          </a:p>
        </p:txBody>
      </p:sp>
    </p:spTree>
    <p:extLst>
      <p:ext uri="{BB962C8B-B14F-4D97-AF65-F5344CB8AC3E}">
        <p14:creationId xmlns:p14="http://schemas.microsoft.com/office/powerpoint/2010/main" val="3152800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DA546EDB-229C-4B7A-A354-85DC19F8D54E}"/>
              </a:ext>
            </a:extLst>
          </p:cNvPr>
          <p:cNvSpPr txBox="1">
            <a:spLocks/>
          </p:cNvSpPr>
          <p:nvPr/>
        </p:nvSpPr>
        <p:spPr>
          <a:xfrm>
            <a:off x="0" y="267494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b="1" dirty="0">
                <a:ea typeface="맑은 고딕" panose="020B0503020000020004" pitchFamily="50" charset="-127"/>
              </a:rPr>
              <a:t>Regional Multi-person Pose Estimation</a:t>
            </a:r>
            <a:endParaRPr lang="ko-KR" altLang="en-US" sz="2400" b="1" dirty="0">
              <a:ea typeface="맑은 고딕" panose="020B0503020000020004" pitchFamily="50" charset="-127"/>
            </a:endParaRPr>
          </a:p>
        </p:txBody>
      </p:sp>
      <p:sp>
        <p:nvSpPr>
          <p:cNvPr id="12" name="Text Placeholder 1">
            <a:extLst>
              <a:ext uri="{FF2B5EF4-FFF2-40B4-BE49-F238E27FC236}">
                <a16:creationId xmlns:a16="http://schemas.microsoft.com/office/drawing/2014/main" id="{AFB8029A-7625-456F-8D0A-38DBEB7D52F4}"/>
              </a:ext>
            </a:extLst>
          </p:cNvPr>
          <p:cNvSpPr txBox="1">
            <a:spLocks/>
          </p:cNvSpPr>
          <p:nvPr/>
        </p:nvSpPr>
        <p:spPr>
          <a:xfrm>
            <a:off x="0" y="69954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b="1" dirty="0">
                <a:ea typeface="맑은 고딕" panose="020B0503020000020004" pitchFamily="50" charset="-127"/>
              </a:rPr>
              <a:t>RMPE Pipeline</a:t>
            </a:r>
            <a:endParaRPr lang="ko-KR" altLang="en-US" sz="1600" b="1" dirty="0">
              <a:ea typeface="맑은 고딕" panose="020B0503020000020004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81D132F-22DE-428C-BD76-FB02B27022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260" y="2157704"/>
            <a:ext cx="1728192" cy="97210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991BF29-0FA3-4609-BB05-CC0A0EA6774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88"/>
          <a:stretch/>
        </p:blipFill>
        <p:spPr>
          <a:xfrm>
            <a:off x="3328452" y="1776138"/>
            <a:ext cx="4427984" cy="173524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2FDD0E4-1D2D-4507-A7AD-D274E76A013E}"/>
              </a:ext>
            </a:extLst>
          </p:cNvPr>
          <p:cNvSpPr txBox="1"/>
          <p:nvPr/>
        </p:nvSpPr>
        <p:spPr>
          <a:xfrm>
            <a:off x="1734570" y="3129812"/>
            <a:ext cx="14595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Human Proposals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53232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DA546EDB-229C-4B7A-A354-85DC19F8D54E}"/>
              </a:ext>
            </a:extLst>
          </p:cNvPr>
          <p:cNvSpPr txBox="1">
            <a:spLocks/>
          </p:cNvSpPr>
          <p:nvPr/>
        </p:nvSpPr>
        <p:spPr>
          <a:xfrm>
            <a:off x="0" y="267494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b="1" dirty="0">
                <a:ea typeface="맑은 고딕" panose="020B0503020000020004" pitchFamily="50" charset="-127"/>
              </a:rPr>
              <a:t>Regional Multi-person Pose Estimation</a:t>
            </a:r>
            <a:endParaRPr lang="ko-KR" altLang="en-US" sz="2400" b="1" dirty="0">
              <a:ea typeface="맑은 고딕" panose="020B0503020000020004" pitchFamily="50" charset="-127"/>
            </a:endParaRPr>
          </a:p>
        </p:txBody>
      </p:sp>
      <p:sp>
        <p:nvSpPr>
          <p:cNvPr id="12" name="Text Placeholder 1">
            <a:extLst>
              <a:ext uri="{FF2B5EF4-FFF2-40B4-BE49-F238E27FC236}">
                <a16:creationId xmlns:a16="http://schemas.microsoft.com/office/drawing/2014/main" id="{AFB8029A-7625-456F-8D0A-38DBEB7D52F4}"/>
              </a:ext>
            </a:extLst>
          </p:cNvPr>
          <p:cNvSpPr txBox="1">
            <a:spLocks/>
          </p:cNvSpPr>
          <p:nvPr/>
        </p:nvSpPr>
        <p:spPr>
          <a:xfrm>
            <a:off x="0" y="69954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b="1" dirty="0">
                <a:ea typeface="맑은 고딕" panose="020B0503020000020004" pitchFamily="50" charset="-127"/>
              </a:rPr>
              <a:t>Symmetric STN and Parallel SPPE</a:t>
            </a:r>
            <a:endParaRPr lang="ko-KR" altLang="en-US" sz="1600" b="1" dirty="0">
              <a:ea typeface="맑은 고딕" panose="020B050302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D8042BE-C570-4AA8-8D5C-E1B9F72807C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569" b="99083" l="168" r="99832">
                        <a14:foregroundMark x1="34929" y1="91284" x2="5542" y2="53670"/>
                        <a14:foregroundMark x1="5542" y1="53670" x2="4366" y2="34862"/>
                        <a14:foregroundMark x1="2939" y1="18349" x2="12175" y2="14679"/>
                        <a14:foregroundMark x1="12175" y1="14679" x2="57599" y2="28211"/>
                        <a14:foregroundMark x1="57599" y1="28211" x2="78170" y2="59862"/>
                        <a14:foregroundMark x1="78170" y1="59862" x2="83207" y2="74771"/>
                        <a14:foregroundMark x1="83207" y1="74771" x2="84719" y2="96560"/>
                        <a14:foregroundMark x1="84719" y1="96560" x2="22082" y2="97706"/>
                        <a14:foregroundMark x1="3807" y1="67422" x2="168" y2="12844"/>
                        <a14:foregroundMark x1="168" y1="12844" x2="672" y2="7798"/>
                        <a14:foregroundMark x1="67926" y1="25229" x2="79513" y2="32569"/>
                        <a14:foregroundMark x1="79513" y1="32569" x2="99412" y2="72248"/>
                        <a14:foregroundMark x1="99412" y1="72248" x2="94123" y2="89908"/>
                        <a14:foregroundMark x1="94123" y1="89908" x2="88077" y2="99083"/>
                        <a14:foregroundMark x1="94374" y1="10550" x2="99748" y2="53211"/>
                        <a14:foregroundMark x1="99748" y1="53211" x2="99832" y2="53670"/>
                        <a14:backgroundMark x1="672" y1="77982" x2="6213" y2="90367"/>
                        <a14:backgroundMark x1="6213" y1="90367" x2="8144" y2="98165"/>
                        <a14:backgroundMark x1="5458" y1="78899" x2="15197" y2="86468"/>
                        <a14:backgroundMark x1="15197" y1="86468" x2="19312" y2="97706"/>
                        <a14:backgroundMark x1="4114" y1="70872" x2="7893" y2="76147"/>
                        <a14:backgroundMark x1="5458" y1="83945" x2="7641" y2="87156"/>
                        <a14:backgroundMark x1="4114" y1="75459" x2="6213" y2="83028"/>
                        <a14:backgroundMark x1="2855" y1="70872" x2="5961" y2="69725"/>
                        <a14:backgroundMark x1="14777" y1="82110" x2="21243" y2="99541"/>
                      </a14:backgroundRemoval>
                    </a14:imgEffect>
                  </a14:imgLayer>
                </a14:imgProps>
              </a:ext>
            </a:extLst>
          </a:blip>
          <a:srcRect t="-1" b="-414"/>
          <a:stretch/>
        </p:blipFill>
        <p:spPr>
          <a:xfrm>
            <a:off x="1241884" y="1851670"/>
            <a:ext cx="6660232" cy="2448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378588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-COLOR-A23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8B2A3"/>
      </a:accent1>
      <a:accent2>
        <a:srgbClr val="A4B4EA"/>
      </a:accent2>
      <a:accent3>
        <a:srgbClr val="98DFBB"/>
      </a:accent3>
      <a:accent4>
        <a:srgbClr val="9AD3E9"/>
      </a:accent4>
      <a:accent5>
        <a:srgbClr val="576868"/>
      </a:accent5>
      <a:accent6>
        <a:srgbClr val="CBCBCB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tents Slide Master">
  <a:themeElements>
    <a:clrScheme name="ALLPPT-COLOR-A23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8B2A3"/>
      </a:accent1>
      <a:accent2>
        <a:srgbClr val="A4B4EA"/>
      </a:accent2>
      <a:accent3>
        <a:srgbClr val="9AD3E9"/>
      </a:accent3>
      <a:accent4>
        <a:srgbClr val="98DFBB"/>
      </a:accent4>
      <a:accent5>
        <a:srgbClr val="CBCBCB"/>
      </a:accent5>
      <a:accent6>
        <a:srgbClr val="576868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9AD3E9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Section Break Slide Master">
  <a:themeElements>
    <a:clrScheme name="ALLPPT-COLOR-A23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8B2A3"/>
      </a:accent1>
      <a:accent2>
        <a:srgbClr val="A4B4EA"/>
      </a:accent2>
      <a:accent3>
        <a:srgbClr val="9AD3E9"/>
      </a:accent3>
      <a:accent4>
        <a:srgbClr val="98DFBB"/>
      </a:accent4>
      <a:accent5>
        <a:srgbClr val="CBCBCB"/>
      </a:accent5>
      <a:accent6>
        <a:srgbClr val="576868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14190</TotalTime>
  <Words>1359</Words>
  <Application>Microsoft Office PowerPoint</Application>
  <PresentationFormat>화면 슬라이드 쇼(16:9)</PresentationFormat>
  <Paragraphs>177</Paragraphs>
  <Slides>33</Slides>
  <Notes>32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33</vt:i4>
      </vt:variant>
    </vt:vector>
  </HeadingPairs>
  <TitlesOfParts>
    <vt:vector size="40" baseType="lpstr">
      <vt:lpstr>KoPubWorld돋움체 Light</vt:lpstr>
      <vt:lpstr>맑은 고딕</vt:lpstr>
      <vt:lpstr>Cambria Math</vt:lpstr>
      <vt:lpstr>Arial</vt:lpstr>
      <vt:lpstr>Cover and End Slide Master</vt:lpstr>
      <vt:lpstr>Contents Slide Master</vt:lpstr>
      <vt:lpstr>Section Break Slide Master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GoogleSlidesPPT.com;Allppt.com</dc:creator>
  <cp:lastModifiedBy>정지연</cp:lastModifiedBy>
  <cp:revision>428</cp:revision>
  <dcterms:created xsi:type="dcterms:W3CDTF">2016-12-05T23:26:54Z</dcterms:created>
  <dcterms:modified xsi:type="dcterms:W3CDTF">2021-04-01T08:16:01Z</dcterms:modified>
</cp:coreProperties>
</file>